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Verdana Pro" panose="020B0604030504040204" pitchFamily="34" charset="0"/>
      <p:regular r:id="rId19"/>
    </p:embeddedFont>
    <p:embeddedFont>
      <p:font typeface="Verdana Pro Bold" panose="020B0804030504040204" charset="0"/>
      <p:regular r:id="rId20"/>
    </p:embeddedFont>
    <p:embeddedFont>
      <p:font typeface="Verdana Pro Bold Italics" panose="020B0604020202020204" charset="0"/>
      <p:regular r:id="rId21"/>
    </p:embeddedFont>
    <p:embeddedFont>
      <p:font typeface="Verdana Pro Italics"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28205" y="223266"/>
            <a:ext cx="17798989" cy="9857170"/>
            <a:chOff x="0" y="0"/>
            <a:chExt cx="4579665" cy="2536241"/>
          </a:xfrm>
        </p:grpSpPr>
        <p:sp>
          <p:nvSpPr>
            <p:cNvPr id="3" name="Freeform 3"/>
            <p:cNvSpPr/>
            <p:nvPr/>
          </p:nvSpPr>
          <p:spPr>
            <a:xfrm>
              <a:off x="0" y="0"/>
              <a:ext cx="4579665" cy="2536242"/>
            </a:xfrm>
            <a:custGeom>
              <a:avLst/>
              <a:gdLst/>
              <a:ahLst/>
              <a:cxnLst/>
              <a:rect l="l" t="t" r="r" b="b"/>
              <a:pathLst>
                <a:path w="4579665" h="2536242">
                  <a:moveTo>
                    <a:pt x="0" y="0"/>
                  </a:moveTo>
                  <a:lnTo>
                    <a:pt x="4579665" y="0"/>
                  </a:lnTo>
                  <a:lnTo>
                    <a:pt x="4579665" y="2536242"/>
                  </a:lnTo>
                  <a:lnTo>
                    <a:pt x="0" y="2536242"/>
                  </a:lnTo>
                  <a:close/>
                </a:path>
              </a:pathLst>
            </a:custGeom>
            <a:solidFill>
              <a:srgbClr val="F8F1E0"/>
            </a:solidFill>
          </p:spPr>
          <p:txBody>
            <a:bodyPr/>
            <a:lstStyle/>
            <a:p>
              <a:endParaRPr lang="da-DK"/>
            </a:p>
          </p:txBody>
        </p:sp>
        <p:sp>
          <p:nvSpPr>
            <p:cNvPr id="4" name="TextBox 4"/>
            <p:cNvSpPr txBox="1"/>
            <p:nvPr/>
          </p:nvSpPr>
          <p:spPr>
            <a:xfrm>
              <a:off x="0" y="-38100"/>
              <a:ext cx="4579665" cy="2574341"/>
            </a:xfrm>
            <a:prstGeom prst="rect">
              <a:avLst/>
            </a:prstGeom>
          </p:spPr>
          <p:txBody>
            <a:bodyPr lIns="76199" tIns="76199" rIns="76199" bIns="76199" rtlCol="0" anchor="ctr"/>
            <a:lstStyle/>
            <a:p>
              <a:pPr algn="ctr">
                <a:lnSpc>
                  <a:spcPts val="2729"/>
                </a:lnSpc>
              </a:pPr>
              <a:endParaRPr/>
            </a:p>
          </p:txBody>
        </p:sp>
      </p:grpSp>
      <p:sp>
        <p:nvSpPr>
          <p:cNvPr id="5" name="Freeform 5"/>
          <p:cNvSpPr/>
          <p:nvPr/>
        </p:nvSpPr>
        <p:spPr>
          <a:xfrm>
            <a:off x="5974089" y="223266"/>
            <a:ext cx="6339822" cy="2305685"/>
          </a:xfrm>
          <a:custGeom>
            <a:avLst/>
            <a:gdLst/>
            <a:ahLst/>
            <a:cxnLst/>
            <a:rect l="l" t="t" r="r" b="b"/>
            <a:pathLst>
              <a:path w="6339822" h="2305685">
                <a:moveTo>
                  <a:pt x="0" y="0"/>
                </a:moveTo>
                <a:lnTo>
                  <a:pt x="6339822" y="0"/>
                </a:lnTo>
                <a:lnTo>
                  <a:pt x="6339822" y="2305685"/>
                </a:lnTo>
                <a:lnTo>
                  <a:pt x="0" y="2305685"/>
                </a:lnTo>
                <a:lnTo>
                  <a:pt x="0" y="0"/>
                </a:lnTo>
                <a:close/>
              </a:path>
            </a:pathLst>
          </a:custGeom>
          <a:blipFill>
            <a:blip r:embed="rId2"/>
            <a:stretch>
              <a:fillRect/>
            </a:stretch>
          </a:blipFill>
        </p:spPr>
        <p:txBody>
          <a:bodyPr/>
          <a:lstStyle/>
          <a:p>
            <a:endParaRPr lang="da-DK"/>
          </a:p>
        </p:txBody>
      </p:sp>
      <p:sp>
        <p:nvSpPr>
          <p:cNvPr id="6" name="TextBox 6"/>
          <p:cNvSpPr txBox="1"/>
          <p:nvPr/>
        </p:nvSpPr>
        <p:spPr>
          <a:xfrm>
            <a:off x="3790873" y="4202699"/>
            <a:ext cx="10706255" cy="1009651"/>
          </a:xfrm>
          <a:prstGeom prst="rect">
            <a:avLst/>
          </a:prstGeom>
        </p:spPr>
        <p:txBody>
          <a:bodyPr lIns="0" tIns="0" rIns="0" bIns="0" rtlCol="0" anchor="t">
            <a:spAutoFit/>
          </a:bodyPr>
          <a:lstStyle/>
          <a:p>
            <a:pPr algn="ctr">
              <a:lnSpc>
                <a:spcPts val="8399"/>
              </a:lnSpc>
            </a:pPr>
            <a:r>
              <a:rPr lang="en-US" sz="5999" b="1">
                <a:solidFill>
                  <a:srgbClr val="E62A31"/>
                </a:solidFill>
                <a:latin typeface="Verdana Pro Bold"/>
                <a:ea typeface="Verdana Pro Bold"/>
                <a:cs typeface="Verdana Pro Bold"/>
                <a:sym typeface="Verdana Pro Bold"/>
              </a:rPr>
              <a:t>SAMMEN OM FREMTIDEN </a:t>
            </a:r>
          </a:p>
        </p:txBody>
      </p:sp>
      <p:sp>
        <p:nvSpPr>
          <p:cNvPr id="7" name="TextBox 7"/>
          <p:cNvSpPr txBox="1"/>
          <p:nvPr/>
        </p:nvSpPr>
        <p:spPr>
          <a:xfrm>
            <a:off x="4491480" y="5117100"/>
            <a:ext cx="9272439" cy="854075"/>
          </a:xfrm>
          <a:prstGeom prst="rect">
            <a:avLst/>
          </a:prstGeom>
        </p:spPr>
        <p:txBody>
          <a:bodyPr lIns="0" tIns="0" rIns="0" bIns="0" rtlCol="0" anchor="t">
            <a:spAutoFit/>
          </a:bodyPr>
          <a:lstStyle/>
          <a:p>
            <a:pPr algn="ctr">
              <a:lnSpc>
                <a:spcPts val="7000"/>
              </a:lnSpc>
              <a:spcBef>
                <a:spcPct val="0"/>
              </a:spcBef>
            </a:pPr>
            <a:r>
              <a:rPr lang="en-US" sz="5000" b="1">
                <a:solidFill>
                  <a:srgbClr val="E62A31"/>
                </a:solidFill>
                <a:latin typeface="Verdana Pro Bold"/>
                <a:ea typeface="Verdana Pro Bold"/>
                <a:cs typeface="Verdana Pro Bold"/>
                <a:sym typeface="Verdana Pro Bold"/>
              </a:rPr>
              <a:t>Generation for generation</a:t>
            </a:r>
          </a:p>
        </p:txBody>
      </p:sp>
      <p:sp>
        <p:nvSpPr>
          <p:cNvPr id="8" name="AutoShape 8"/>
          <p:cNvSpPr/>
          <p:nvPr/>
        </p:nvSpPr>
        <p:spPr>
          <a:xfrm>
            <a:off x="3790873" y="5212350"/>
            <a:ext cx="10675192" cy="0"/>
          </a:xfrm>
          <a:prstGeom prst="line">
            <a:avLst/>
          </a:prstGeom>
          <a:ln w="38100" cap="flat">
            <a:solidFill>
              <a:srgbClr val="E62A31"/>
            </a:solidFill>
            <a:prstDash val="solid"/>
            <a:headEnd type="none" w="sm" len="sm"/>
            <a:tailEnd type="none" w="sm" len="sm"/>
          </a:ln>
        </p:spPr>
        <p:txBody>
          <a:bodyPr/>
          <a:lstStyle/>
          <a:p>
            <a:endParaRPr lang="da-D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59873" y="248396"/>
            <a:ext cx="17768254" cy="9790207"/>
            <a:chOff x="0" y="0"/>
            <a:chExt cx="4679705" cy="2578491"/>
          </a:xfrm>
        </p:grpSpPr>
        <p:sp>
          <p:nvSpPr>
            <p:cNvPr id="3" name="Freeform 3"/>
            <p:cNvSpPr/>
            <p:nvPr/>
          </p:nvSpPr>
          <p:spPr>
            <a:xfrm>
              <a:off x="0" y="0"/>
              <a:ext cx="4679705" cy="2578491"/>
            </a:xfrm>
            <a:custGeom>
              <a:avLst/>
              <a:gdLst/>
              <a:ahLst/>
              <a:cxnLst/>
              <a:rect l="l" t="t" r="r" b="b"/>
              <a:pathLst>
                <a:path w="4679705" h="2578491">
                  <a:moveTo>
                    <a:pt x="0" y="0"/>
                  </a:moveTo>
                  <a:lnTo>
                    <a:pt x="4679705" y="0"/>
                  </a:lnTo>
                  <a:lnTo>
                    <a:pt x="4679705" y="2578491"/>
                  </a:lnTo>
                  <a:lnTo>
                    <a:pt x="0" y="2578491"/>
                  </a:lnTo>
                  <a:close/>
                </a:path>
              </a:pathLst>
            </a:custGeom>
            <a:solidFill>
              <a:srgbClr val="FFFFFF"/>
            </a:solidFill>
          </p:spPr>
          <p:txBody>
            <a:bodyPr/>
            <a:lstStyle/>
            <a:p>
              <a:endParaRPr lang="da-DK"/>
            </a:p>
          </p:txBody>
        </p:sp>
        <p:sp>
          <p:nvSpPr>
            <p:cNvPr id="4" name="TextBox 4"/>
            <p:cNvSpPr txBox="1"/>
            <p:nvPr/>
          </p:nvSpPr>
          <p:spPr>
            <a:xfrm>
              <a:off x="0" y="-38100"/>
              <a:ext cx="4679705" cy="2616591"/>
            </a:xfrm>
            <a:prstGeom prst="rect">
              <a:avLst/>
            </a:prstGeom>
          </p:spPr>
          <p:txBody>
            <a:bodyPr lIns="50800" tIns="50800" rIns="50800" bIns="50800" rtlCol="0" anchor="ctr"/>
            <a:lstStyle/>
            <a:p>
              <a:pPr algn="ctr">
                <a:lnSpc>
                  <a:spcPts val="2729"/>
                </a:lnSpc>
              </a:pPr>
              <a:endParaRPr/>
            </a:p>
          </p:txBody>
        </p:sp>
      </p:grpSp>
      <p:grpSp>
        <p:nvGrpSpPr>
          <p:cNvPr id="5" name="Group 5"/>
          <p:cNvGrpSpPr/>
          <p:nvPr/>
        </p:nvGrpSpPr>
        <p:grpSpPr>
          <a:xfrm>
            <a:off x="259873" y="248396"/>
            <a:ext cx="17768254" cy="1047797"/>
            <a:chOff x="0" y="0"/>
            <a:chExt cx="4679705" cy="275963"/>
          </a:xfrm>
        </p:grpSpPr>
        <p:sp>
          <p:nvSpPr>
            <p:cNvPr id="6" name="Freeform 6"/>
            <p:cNvSpPr/>
            <p:nvPr/>
          </p:nvSpPr>
          <p:spPr>
            <a:xfrm>
              <a:off x="0" y="0"/>
              <a:ext cx="4679705" cy="275963"/>
            </a:xfrm>
            <a:custGeom>
              <a:avLst/>
              <a:gdLst/>
              <a:ahLst/>
              <a:cxnLst/>
              <a:rect l="l" t="t" r="r" b="b"/>
              <a:pathLst>
                <a:path w="4679705" h="275963">
                  <a:moveTo>
                    <a:pt x="0" y="0"/>
                  </a:moveTo>
                  <a:lnTo>
                    <a:pt x="4679705" y="0"/>
                  </a:lnTo>
                  <a:lnTo>
                    <a:pt x="4679705" y="275963"/>
                  </a:lnTo>
                  <a:lnTo>
                    <a:pt x="0" y="275963"/>
                  </a:lnTo>
                  <a:close/>
                </a:path>
              </a:pathLst>
            </a:custGeom>
            <a:solidFill>
              <a:srgbClr val="F8F1E0"/>
            </a:solidFill>
          </p:spPr>
          <p:txBody>
            <a:bodyPr/>
            <a:lstStyle/>
            <a:p>
              <a:endParaRPr lang="da-DK"/>
            </a:p>
          </p:txBody>
        </p:sp>
        <p:sp>
          <p:nvSpPr>
            <p:cNvPr id="7" name="TextBox 7"/>
            <p:cNvSpPr txBox="1"/>
            <p:nvPr/>
          </p:nvSpPr>
          <p:spPr>
            <a:xfrm>
              <a:off x="0" y="-38100"/>
              <a:ext cx="4679705" cy="314063"/>
            </a:xfrm>
            <a:prstGeom prst="rect">
              <a:avLst/>
            </a:prstGeom>
          </p:spPr>
          <p:txBody>
            <a:bodyPr lIns="50800" tIns="50800" rIns="50800" bIns="50800" rtlCol="0" anchor="ctr"/>
            <a:lstStyle/>
            <a:p>
              <a:pPr algn="ctr">
                <a:lnSpc>
                  <a:spcPts val="2729"/>
                </a:lnSpc>
              </a:pPr>
              <a:endParaRPr/>
            </a:p>
          </p:txBody>
        </p:sp>
      </p:grpSp>
      <p:grpSp>
        <p:nvGrpSpPr>
          <p:cNvPr id="8" name="Group 8"/>
          <p:cNvGrpSpPr/>
          <p:nvPr/>
        </p:nvGrpSpPr>
        <p:grpSpPr>
          <a:xfrm>
            <a:off x="0" y="1296193"/>
            <a:ext cx="18288000" cy="267509"/>
            <a:chOff x="0" y="0"/>
            <a:chExt cx="4816593" cy="70455"/>
          </a:xfrm>
        </p:grpSpPr>
        <p:sp>
          <p:nvSpPr>
            <p:cNvPr id="9" name="Freeform 9"/>
            <p:cNvSpPr/>
            <p:nvPr/>
          </p:nvSpPr>
          <p:spPr>
            <a:xfrm>
              <a:off x="0" y="0"/>
              <a:ext cx="4816592" cy="70455"/>
            </a:xfrm>
            <a:custGeom>
              <a:avLst/>
              <a:gdLst/>
              <a:ahLst/>
              <a:cxnLst/>
              <a:rect l="l" t="t" r="r" b="b"/>
              <a:pathLst>
                <a:path w="4816592" h="70455">
                  <a:moveTo>
                    <a:pt x="0" y="0"/>
                  </a:moveTo>
                  <a:lnTo>
                    <a:pt x="4816592" y="0"/>
                  </a:lnTo>
                  <a:lnTo>
                    <a:pt x="4816592" y="70455"/>
                  </a:lnTo>
                  <a:lnTo>
                    <a:pt x="0" y="70455"/>
                  </a:lnTo>
                  <a:close/>
                </a:path>
              </a:pathLst>
            </a:custGeom>
            <a:solidFill>
              <a:srgbClr val="C2DDF0"/>
            </a:solidFill>
          </p:spPr>
          <p:txBody>
            <a:bodyPr/>
            <a:lstStyle/>
            <a:p>
              <a:endParaRPr lang="da-DK"/>
            </a:p>
          </p:txBody>
        </p:sp>
        <p:sp>
          <p:nvSpPr>
            <p:cNvPr id="10" name="TextBox 10"/>
            <p:cNvSpPr txBox="1"/>
            <p:nvPr/>
          </p:nvSpPr>
          <p:spPr>
            <a:xfrm>
              <a:off x="0" y="-38100"/>
              <a:ext cx="4816593" cy="108555"/>
            </a:xfrm>
            <a:prstGeom prst="rect">
              <a:avLst/>
            </a:prstGeom>
          </p:spPr>
          <p:txBody>
            <a:bodyPr lIns="50800" tIns="50800" rIns="50800" bIns="50800" rtlCol="0" anchor="ctr"/>
            <a:lstStyle/>
            <a:p>
              <a:pPr algn="ctr">
                <a:lnSpc>
                  <a:spcPts val="2729"/>
                </a:lnSpc>
              </a:pPr>
              <a:endParaRPr/>
            </a:p>
          </p:txBody>
        </p:sp>
      </p:grpSp>
      <p:sp>
        <p:nvSpPr>
          <p:cNvPr id="11" name="Freeform 11"/>
          <p:cNvSpPr/>
          <p:nvPr/>
        </p:nvSpPr>
        <p:spPr>
          <a:xfrm>
            <a:off x="7613131" y="342801"/>
            <a:ext cx="3061739" cy="858988"/>
          </a:xfrm>
          <a:custGeom>
            <a:avLst/>
            <a:gdLst/>
            <a:ahLst/>
            <a:cxnLst/>
            <a:rect l="l" t="t" r="r" b="b"/>
            <a:pathLst>
              <a:path w="3061739" h="858988">
                <a:moveTo>
                  <a:pt x="0" y="0"/>
                </a:moveTo>
                <a:lnTo>
                  <a:pt x="3061738" y="0"/>
                </a:lnTo>
                <a:lnTo>
                  <a:pt x="3061738" y="858988"/>
                </a:lnTo>
                <a:lnTo>
                  <a:pt x="0" y="858988"/>
                </a:lnTo>
                <a:lnTo>
                  <a:pt x="0" y="0"/>
                </a:lnTo>
                <a:close/>
              </a:path>
            </a:pathLst>
          </a:custGeom>
          <a:blipFill>
            <a:blip r:embed="rId2"/>
            <a:stretch>
              <a:fillRect l="-5711" t="-22751" r="-4878" b="-20605"/>
            </a:stretch>
          </a:blipFill>
        </p:spPr>
        <p:txBody>
          <a:bodyPr/>
          <a:lstStyle/>
          <a:p>
            <a:endParaRPr lang="da-DK"/>
          </a:p>
        </p:txBody>
      </p:sp>
      <p:grpSp>
        <p:nvGrpSpPr>
          <p:cNvPr id="12" name="Group 12"/>
          <p:cNvGrpSpPr/>
          <p:nvPr/>
        </p:nvGrpSpPr>
        <p:grpSpPr>
          <a:xfrm>
            <a:off x="1501872" y="2057628"/>
            <a:ext cx="11454054" cy="577488"/>
            <a:chOff x="0" y="0"/>
            <a:chExt cx="15272072" cy="769984"/>
          </a:xfrm>
        </p:grpSpPr>
        <p:sp>
          <p:nvSpPr>
            <p:cNvPr id="13" name="TextBox 13"/>
            <p:cNvSpPr txBox="1"/>
            <p:nvPr/>
          </p:nvSpPr>
          <p:spPr>
            <a:xfrm>
              <a:off x="830328" y="38917"/>
              <a:ext cx="14441744" cy="644525"/>
            </a:xfrm>
            <a:prstGeom prst="rect">
              <a:avLst/>
            </a:prstGeom>
          </p:spPr>
          <p:txBody>
            <a:bodyPr lIns="0" tIns="0" rIns="0" bIns="0" rtlCol="0" anchor="t">
              <a:spAutoFit/>
            </a:bodyPr>
            <a:lstStyle/>
            <a:p>
              <a:pPr algn="l">
                <a:lnSpc>
                  <a:spcPts val="4199"/>
                </a:lnSpc>
              </a:pPr>
              <a:r>
                <a:rPr lang="en-US" sz="2999" b="1">
                  <a:solidFill>
                    <a:srgbClr val="E62A31"/>
                  </a:solidFill>
                  <a:latin typeface="Verdana Pro Bold"/>
                  <a:ea typeface="Verdana Pro Bold"/>
                  <a:cs typeface="Verdana Pro Bold"/>
                  <a:sym typeface="Verdana Pro Bold"/>
                </a:rPr>
                <a:t>Forslag til ny struktur</a:t>
              </a:r>
            </a:p>
          </p:txBody>
        </p:sp>
        <p:grpSp>
          <p:nvGrpSpPr>
            <p:cNvPr id="14" name="Group 14"/>
            <p:cNvGrpSpPr/>
            <p:nvPr/>
          </p:nvGrpSpPr>
          <p:grpSpPr>
            <a:xfrm>
              <a:off x="0" y="0"/>
              <a:ext cx="608772" cy="769984"/>
              <a:chOff x="0" y="0"/>
              <a:chExt cx="100502" cy="127117"/>
            </a:xfrm>
          </p:grpSpPr>
          <p:sp>
            <p:nvSpPr>
              <p:cNvPr id="15" name="Freeform 15"/>
              <p:cNvSpPr/>
              <p:nvPr/>
            </p:nvSpPr>
            <p:spPr>
              <a:xfrm>
                <a:off x="0" y="0"/>
                <a:ext cx="100502" cy="127117"/>
              </a:xfrm>
              <a:custGeom>
                <a:avLst/>
                <a:gdLst/>
                <a:ahLst/>
                <a:cxnLst/>
                <a:rect l="l" t="t" r="r" b="b"/>
                <a:pathLst>
                  <a:path w="100502" h="127117">
                    <a:moveTo>
                      <a:pt x="50251" y="0"/>
                    </a:moveTo>
                    <a:lnTo>
                      <a:pt x="50251" y="0"/>
                    </a:lnTo>
                    <a:cubicBezTo>
                      <a:pt x="63579" y="0"/>
                      <a:pt x="76360" y="5294"/>
                      <a:pt x="85784" y="14718"/>
                    </a:cubicBezTo>
                    <a:cubicBezTo>
                      <a:pt x="95208" y="24142"/>
                      <a:pt x="100502" y="36924"/>
                      <a:pt x="100502" y="50251"/>
                    </a:cubicBezTo>
                    <a:lnTo>
                      <a:pt x="100502" y="76866"/>
                    </a:lnTo>
                    <a:cubicBezTo>
                      <a:pt x="100502" y="90193"/>
                      <a:pt x="95208" y="102975"/>
                      <a:pt x="85784" y="112399"/>
                    </a:cubicBezTo>
                    <a:cubicBezTo>
                      <a:pt x="76360" y="121822"/>
                      <a:pt x="63579" y="127117"/>
                      <a:pt x="50251" y="127117"/>
                    </a:cubicBezTo>
                    <a:lnTo>
                      <a:pt x="50251" y="127117"/>
                    </a:lnTo>
                    <a:cubicBezTo>
                      <a:pt x="22498" y="127117"/>
                      <a:pt x="0" y="104619"/>
                      <a:pt x="0" y="76866"/>
                    </a:cubicBezTo>
                    <a:lnTo>
                      <a:pt x="0" y="50251"/>
                    </a:lnTo>
                    <a:cubicBezTo>
                      <a:pt x="0" y="22498"/>
                      <a:pt x="22498" y="0"/>
                      <a:pt x="50251" y="0"/>
                    </a:cubicBezTo>
                    <a:close/>
                  </a:path>
                </a:pathLst>
              </a:custGeom>
              <a:solidFill>
                <a:srgbClr val="000000">
                  <a:alpha val="0"/>
                </a:srgbClr>
              </a:solidFill>
              <a:ln w="38100" cap="rnd">
                <a:solidFill>
                  <a:srgbClr val="E62A31"/>
                </a:solidFill>
                <a:prstDash val="solid"/>
                <a:round/>
              </a:ln>
            </p:spPr>
            <p:txBody>
              <a:bodyPr/>
              <a:lstStyle/>
              <a:p>
                <a:endParaRPr lang="da-DK"/>
              </a:p>
            </p:txBody>
          </p:sp>
          <p:sp>
            <p:nvSpPr>
              <p:cNvPr id="16" name="TextBox 16"/>
              <p:cNvSpPr txBox="1"/>
              <p:nvPr/>
            </p:nvSpPr>
            <p:spPr>
              <a:xfrm>
                <a:off x="0" y="-38100"/>
                <a:ext cx="100502" cy="165217"/>
              </a:xfrm>
              <a:prstGeom prst="rect">
                <a:avLst/>
              </a:prstGeom>
            </p:spPr>
            <p:txBody>
              <a:bodyPr lIns="50800" tIns="50800" rIns="50800" bIns="50800" rtlCol="0" anchor="ctr"/>
              <a:lstStyle/>
              <a:p>
                <a:pPr algn="ctr">
                  <a:lnSpc>
                    <a:spcPts val="2729"/>
                  </a:lnSpc>
                </a:pPr>
                <a:endParaRPr/>
              </a:p>
            </p:txBody>
          </p:sp>
        </p:grpSp>
        <p:sp>
          <p:nvSpPr>
            <p:cNvPr id="17" name="TextBox 17"/>
            <p:cNvSpPr txBox="1"/>
            <p:nvPr/>
          </p:nvSpPr>
          <p:spPr>
            <a:xfrm>
              <a:off x="76375" y="106295"/>
              <a:ext cx="456022" cy="519294"/>
            </a:xfrm>
            <a:prstGeom prst="rect">
              <a:avLst/>
            </a:prstGeom>
          </p:spPr>
          <p:txBody>
            <a:bodyPr lIns="0" tIns="0" rIns="0" bIns="0" rtlCol="0" anchor="t">
              <a:spAutoFit/>
            </a:bodyPr>
            <a:lstStyle/>
            <a:p>
              <a:pPr algn="ctr">
                <a:lnSpc>
                  <a:spcPts val="3350"/>
                </a:lnSpc>
              </a:pPr>
              <a:r>
                <a:rPr lang="en-US" sz="2393" b="1">
                  <a:solidFill>
                    <a:srgbClr val="E62A31"/>
                  </a:solidFill>
                  <a:latin typeface="Verdana Pro Bold"/>
                  <a:ea typeface="Verdana Pro Bold"/>
                  <a:cs typeface="Verdana Pro Bold"/>
                  <a:sym typeface="Verdana Pro Bold"/>
                </a:rPr>
                <a:t>4</a:t>
              </a:r>
            </a:p>
          </p:txBody>
        </p:sp>
      </p:grpSp>
      <p:grpSp>
        <p:nvGrpSpPr>
          <p:cNvPr id="18" name="Group 18"/>
          <p:cNvGrpSpPr/>
          <p:nvPr/>
        </p:nvGrpSpPr>
        <p:grpSpPr>
          <a:xfrm>
            <a:off x="13594075" y="2705475"/>
            <a:ext cx="3642126" cy="1334723"/>
            <a:chOff x="0" y="0"/>
            <a:chExt cx="1107813" cy="405978"/>
          </a:xfrm>
        </p:grpSpPr>
        <p:sp>
          <p:nvSpPr>
            <p:cNvPr id="19" name="Freeform 19"/>
            <p:cNvSpPr/>
            <p:nvPr/>
          </p:nvSpPr>
          <p:spPr>
            <a:xfrm>
              <a:off x="0" y="0"/>
              <a:ext cx="1107813" cy="405978"/>
            </a:xfrm>
            <a:custGeom>
              <a:avLst/>
              <a:gdLst/>
              <a:ahLst/>
              <a:cxnLst/>
              <a:rect l="l" t="t" r="r" b="b"/>
              <a:pathLst>
                <a:path w="1107813" h="405978">
                  <a:moveTo>
                    <a:pt x="36136" y="0"/>
                  </a:moveTo>
                  <a:lnTo>
                    <a:pt x="1071677" y="0"/>
                  </a:lnTo>
                  <a:cubicBezTo>
                    <a:pt x="1091634" y="0"/>
                    <a:pt x="1107813" y="16179"/>
                    <a:pt x="1107813" y="36136"/>
                  </a:cubicBezTo>
                  <a:lnTo>
                    <a:pt x="1107813" y="369842"/>
                  </a:lnTo>
                  <a:cubicBezTo>
                    <a:pt x="1107813" y="389799"/>
                    <a:pt x="1091634" y="405978"/>
                    <a:pt x="1071677" y="405978"/>
                  </a:cubicBezTo>
                  <a:lnTo>
                    <a:pt x="36136" y="405978"/>
                  </a:lnTo>
                  <a:cubicBezTo>
                    <a:pt x="16179" y="405978"/>
                    <a:pt x="0" y="389799"/>
                    <a:pt x="0" y="369842"/>
                  </a:cubicBezTo>
                  <a:lnTo>
                    <a:pt x="0" y="36136"/>
                  </a:lnTo>
                  <a:cubicBezTo>
                    <a:pt x="0" y="16179"/>
                    <a:pt x="16179" y="0"/>
                    <a:pt x="36136" y="0"/>
                  </a:cubicBezTo>
                  <a:close/>
                </a:path>
              </a:pathLst>
            </a:custGeom>
            <a:solidFill>
              <a:srgbClr val="1E4A59"/>
            </a:solidFill>
          </p:spPr>
          <p:txBody>
            <a:bodyPr/>
            <a:lstStyle/>
            <a:p>
              <a:endParaRPr lang="da-DK"/>
            </a:p>
          </p:txBody>
        </p:sp>
        <p:sp>
          <p:nvSpPr>
            <p:cNvPr id="20" name="TextBox 20"/>
            <p:cNvSpPr txBox="1"/>
            <p:nvPr/>
          </p:nvSpPr>
          <p:spPr>
            <a:xfrm>
              <a:off x="0" y="-38100"/>
              <a:ext cx="1107813" cy="444078"/>
            </a:xfrm>
            <a:prstGeom prst="rect">
              <a:avLst/>
            </a:prstGeom>
          </p:spPr>
          <p:txBody>
            <a:bodyPr lIns="50800" tIns="50800" rIns="50800" bIns="50800" rtlCol="0" anchor="ctr"/>
            <a:lstStyle/>
            <a:p>
              <a:pPr algn="ctr">
                <a:lnSpc>
                  <a:spcPts val="2729"/>
                </a:lnSpc>
              </a:pPr>
              <a:endParaRPr/>
            </a:p>
          </p:txBody>
        </p:sp>
      </p:grpSp>
      <p:grpSp>
        <p:nvGrpSpPr>
          <p:cNvPr id="21" name="Group 21"/>
          <p:cNvGrpSpPr/>
          <p:nvPr/>
        </p:nvGrpSpPr>
        <p:grpSpPr>
          <a:xfrm>
            <a:off x="13594075" y="4443291"/>
            <a:ext cx="3642126" cy="1569130"/>
            <a:chOff x="0" y="0"/>
            <a:chExt cx="1107813" cy="477277"/>
          </a:xfrm>
        </p:grpSpPr>
        <p:sp>
          <p:nvSpPr>
            <p:cNvPr id="22" name="Freeform 22"/>
            <p:cNvSpPr/>
            <p:nvPr/>
          </p:nvSpPr>
          <p:spPr>
            <a:xfrm>
              <a:off x="0" y="0"/>
              <a:ext cx="1107813" cy="477277"/>
            </a:xfrm>
            <a:custGeom>
              <a:avLst/>
              <a:gdLst/>
              <a:ahLst/>
              <a:cxnLst/>
              <a:rect l="l" t="t" r="r" b="b"/>
              <a:pathLst>
                <a:path w="1107813" h="477277">
                  <a:moveTo>
                    <a:pt x="36136" y="0"/>
                  </a:moveTo>
                  <a:lnTo>
                    <a:pt x="1071677" y="0"/>
                  </a:lnTo>
                  <a:cubicBezTo>
                    <a:pt x="1091634" y="0"/>
                    <a:pt x="1107813" y="16179"/>
                    <a:pt x="1107813" y="36136"/>
                  </a:cubicBezTo>
                  <a:lnTo>
                    <a:pt x="1107813" y="441141"/>
                  </a:lnTo>
                  <a:cubicBezTo>
                    <a:pt x="1107813" y="461098"/>
                    <a:pt x="1091634" y="477277"/>
                    <a:pt x="1071677" y="477277"/>
                  </a:cubicBezTo>
                  <a:lnTo>
                    <a:pt x="36136" y="477277"/>
                  </a:lnTo>
                  <a:cubicBezTo>
                    <a:pt x="16179" y="477277"/>
                    <a:pt x="0" y="461098"/>
                    <a:pt x="0" y="441141"/>
                  </a:cubicBezTo>
                  <a:lnTo>
                    <a:pt x="0" y="36136"/>
                  </a:lnTo>
                  <a:cubicBezTo>
                    <a:pt x="0" y="16179"/>
                    <a:pt x="16179" y="0"/>
                    <a:pt x="36136" y="0"/>
                  </a:cubicBezTo>
                  <a:close/>
                </a:path>
              </a:pathLst>
            </a:custGeom>
            <a:solidFill>
              <a:srgbClr val="1E4A59"/>
            </a:solidFill>
          </p:spPr>
          <p:txBody>
            <a:bodyPr/>
            <a:lstStyle/>
            <a:p>
              <a:endParaRPr lang="da-DK"/>
            </a:p>
          </p:txBody>
        </p:sp>
        <p:sp>
          <p:nvSpPr>
            <p:cNvPr id="23" name="TextBox 23"/>
            <p:cNvSpPr txBox="1"/>
            <p:nvPr/>
          </p:nvSpPr>
          <p:spPr>
            <a:xfrm>
              <a:off x="0" y="-38100"/>
              <a:ext cx="1107813" cy="515377"/>
            </a:xfrm>
            <a:prstGeom prst="rect">
              <a:avLst/>
            </a:prstGeom>
          </p:spPr>
          <p:txBody>
            <a:bodyPr lIns="50800" tIns="50800" rIns="50800" bIns="50800" rtlCol="0" anchor="ctr"/>
            <a:lstStyle/>
            <a:p>
              <a:pPr algn="ctr">
                <a:lnSpc>
                  <a:spcPts val="2729"/>
                </a:lnSpc>
              </a:pPr>
              <a:endParaRPr/>
            </a:p>
          </p:txBody>
        </p:sp>
      </p:grpSp>
      <p:grpSp>
        <p:nvGrpSpPr>
          <p:cNvPr id="24" name="Group 24"/>
          <p:cNvGrpSpPr/>
          <p:nvPr/>
        </p:nvGrpSpPr>
        <p:grpSpPr>
          <a:xfrm>
            <a:off x="13594075" y="6418108"/>
            <a:ext cx="3642126" cy="1569130"/>
            <a:chOff x="0" y="0"/>
            <a:chExt cx="1107813" cy="477277"/>
          </a:xfrm>
        </p:grpSpPr>
        <p:sp>
          <p:nvSpPr>
            <p:cNvPr id="25" name="Freeform 25"/>
            <p:cNvSpPr/>
            <p:nvPr/>
          </p:nvSpPr>
          <p:spPr>
            <a:xfrm>
              <a:off x="0" y="0"/>
              <a:ext cx="1107813" cy="477277"/>
            </a:xfrm>
            <a:custGeom>
              <a:avLst/>
              <a:gdLst/>
              <a:ahLst/>
              <a:cxnLst/>
              <a:rect l="l" t="t" r="r" b="b"/>
              <a:pathLst>
                <a:path w="1107813" h="477277">
                  <a:moveTo>
                    <a:pt x="36136" y="0"/>
                  </a:moveTo>
                  <a:lnTo>
                    <a:pt x="1071677" y="0"/>
                  </a:lnTo>
                  <a:cubicBezTo>
                    <a:pt x="1091634" y="0"/>
                    <a:pt x="1107813" y="16179"/>
                    <a:pt x="1107813" y="36136"/>
                  </a:cubicBezTo>
                  <a:lnTo>
                    <a:pt x="1107813" y="441141"/>
                  </a:lnTo>
                  <a:cubicBezTo>
                    <a:pt x="1107813" y="461098"/>
                    <a:pt x="1091634" y="477277"/>
                    <a:pt x="1071677" y="477277"/>
                  </a:cubicBezTo>
                  <a:lnTo>
                    <a:pt x="36136" y="477277"/>
                  </a:lnTo>
                  <a:cubicBezTo>
                    <a:pt x="16179" y="477277"/>
                    <a:pt x="0" y="461098"/>
                    <a:pt x="0" y="441141"/>
                  </a:cubicBezTo>
                  <a:lnTo>
                    <a:pt x="0" y="36136"/>
                  </a:lnTo>
                  <a:cubicBezTo>
                    <a:pt x="0" y="16179"/>
                    <a:pt x="16179" y="0"/>
                    <a:pt x="36136" y="0"/>
                  </a:cubicBezTo>
                  <a:close/>
                </a:path>
              </a:pathLst>
            </a:custGeom>
            <a:solidFill>
              <a:srgbClr val="1E4A59"/>
            </a:solidFill>
          </p:spPr>
          <p:txBody>
            <a:bodyPr/>
            <a:lstStyle/>
            <a:p>
              <a:endParaRPr lang="da-DK"/>
            </a:p>
          </p:txBody>
        </p:sp>
        <p:sp>
          <p:nvSpPr>
            <p:cNvPr id="26" name="TextBox 26"/>
            <p:cNvSpPr txBox="1"/>
            <p:nvPr/>
          </p:nvSpPr>
          <p:spPr>
            <a:xfrm>
              <a:off x="0" y="-38100"/>
              <a:ext cx="1107813" cy="515377"/>
            </a:xfrm>
            <a:prstGeom prst="rect">
              <a:avLst/>
            </a:prstGeom>
          </p:spPr>
          <p:txBody>
            <a:bodyPr lIns="50800" tIns="50800" rIns="50800" bIns="50800" rtlCol="0" anchor="ctr"/>
            <a:lstStyle/>
            <a:p>
              <a:pPr algn="ctr">
                <a:lnSpc>
                  <a:spcPts val="2729"/>
                </a:lnSpc>
              </a:pPr>
              <a:endParaRPr/>
            </a:p>
          </p:txBody>
        </p:sp>
      </p:grpSp>
      <p:grpSp>
        <p:nvGrpSpPr>
          <p:cNvPr id="27" name="Group 27"/>
          <p:cNvGrpSpPr/>
          <p:nvPr/>
        </p:nvGrpSpPr>
        <p:grpSpPr>
          <a:xfrm>
            <a:off x="13617174" y="8391882"/>
            <a:ext cx="3642126" cy="1298809"/>
            <a:chOff x="0" y="0"/>
            <a:chExt cx="1107813" cy="395054"/>
          </a:xfrm>
        </p:grpSpPr>
        <p:sp>
          <p:nvSpPr>
            <p:cNvPr id="28" name="Freeform 28"/>
            <p:cNvSpPr/>
            <p:nvPr/>
          </p:nvSpPr>
          <p:spPr>
            <a:xfrm>
              <a:off x="0" y="0"/>
              <a:ext cx="1107813" cy="395054"/>
            </a:xfrm>
            <a:custGeom>
              <a:avLst/>
              <a:gdLst/>
              <a:ahLst/>
              <a:cxnLst/>
              <a:rect l="l" t="t" r="r" b="b"/>
              <a:pathLst>
                <a:path w="1107813" h="395054">
                  <a:moveTo>
                    <a:pt x="36136" y="0"/>
                  </a:moveTo>
                  <a:lnTo>
                    <a:pt x="1071677" y="0"/>
                  </a:lnTo>
                  <a:cubicBezTo>
                    <a:pt x="1091634" y="0"/>
                    <a:pt x="1107813" y="16179"/>
                    <a:pt x="1107813" y="36136"/>
                  </a:cubicBezTo>
                  <a:lnTo>
                    <a:pt x="1107813" y="358918"/>
                  </a:lnTo>
                  <a:cubicBezTo>
                    <a:pt x="1107813" y="378876"/>
                    <a:pt x="1091634" y="395054"/>
                    <a:pt x="1071677" y="395054"/>
                  </a:cubicBezTo>
                  <a:lnTo>
                    <a:pt x="36136" y="395054"/>
                  </a:lnTo>
                  <a:cubicBezTo>
                    <a:pt x="16179" y="395054"/>
                    <a:pt x="0" y="378876"/>
                    <a:pt x="0" y="358918"/>
                  </a:cubicBezTo>
                  <a:lnTo>
                    <a:pt x="0" y="36136"/>
                  </a:lnTo>
                  <a:cubicBezTo>
                    <a:pt x="0" y="16179"/>
                    <a:pt x="16179" y="0"/>
                    <a:pt x="36136" y="0"/>
                  </a:cubicBezTo>
                  <a:close/>
                </a:path>
              </a:pathLst>
            </a:custGeom>
            <a:solidFill>
              <a:srgbClr val="E62A31"/>
            </a:solidFill>
          </p:spPr>
          <p:txBody>
            <a:bodyPr/>
            <a:lstStyle/>
            <a:p>
              <a:endParaRPr lang="da-DK"/>
            </a:p>
          </p:txBody>
        </p:sp>
        <p:sp>
          <p:nvSpPr>
            <p:cNvPr id="29" name="TextBox 29"/>
            <p:cNvSpPr txBox="1"/>
            <p:nvPr/>
          </p:nvSpPr>
          <p:spPr>
            <a:xfrm>
              <a:off x="0" y="-38100"/>
              <a:ext cx="1107813" cy="433154"/>
            </a:xfrm>
            <a:prstGeom prst="rect">
              <a:avLst/>
            </a:prstGeom>
          </p:spPr>
          <p:txBody>
            <a:bodyPr lIns="50800" tIns="50800" rIns="50800" bIns="50800" rtlCol="0" anchor="ctr"/>
            <a:lstStyle/>
            <a:p>
              <a:pPr algn="ctr">
                <a:lnSpc>
                  <a:spcPts val="2729"/>
                </a:lnSpc>
              </a:pPr>
              <a:endParaRPr/>
            </a:p>
          </p:txBody>
        </p:sp>
      </p:grpSp>
      <p:sp>
        <p:nvSpPr>
          <p:cNvPr id="30" name="AutoShape 30"/>
          <p:cNvSpPr/>
          <p:nvPr/>
        </p:nvSpPr>
        <p:spPr>
          <a:xfrm>
            <a:off x="15415138" y="4000363"/>
            <a:ext cx="0" cy="409978"/>
          </a:xfrm>
          <a:prstGeom prst="line">
            <a:avLst/>
          </a:prstGeom>
          <a:ln w="38100" cap="flat">
            <a:solidFill>
              <a:srgbClr val="1E4A59"/>
            </a:solidFill>
            <a:prstDash val="solid"/>
            <a:headEnd type="none" w="sm" len="sm"/>
            <a:tailEnd type="triangle" w="lg" len="med"/>
          </a:ln>
        </p:spPr>
        <p:txBody>
          <a:bodyPr/>
          <a:lstStyle/>
          <a:p>
            <a:endParaRPr lang="da-DK"/>
          </a:p>
        </p:txBody>
      </p:sp>
      <p:sp>
        <p:nvSpPr>
          <p:cNvPr id="31" name="AutoShape 31"/>
          <p:cNvSpPr/>
          <p:nvPr/>
        </p:nvSpPr>
        <p:spPr>
          <a:xfrm>
            <a:off x="15438237" y="5973482"/>
            <a:ext cx="0" cy="409978"/>
          </a:xfrm>
          <a:prstGeom prst="line">
            <a:avLst/>
          </a:prstGeom>
          <a:ln w="38100" cap="flat">
            <a:solidFill>
              <a:srgbClr val="1E4A59"/>
            </a:solidFill>
            <a:prstDash val="solid"/>
            <a:headEnd type="none" w="sm" len="sm"/>
            <a:tailEnd type="triangle" w="lg" len="med"/>
          </a:ln>
        </p:spPr>
        <p:txBody>
          <a:bodyPr/>
          <a:lstStyle/>
          <a:p>
            <a:endParaRPr lang="da-DK"/>
          </a:p>
        </p:txBody>
      </p:sp>
      <p:sp>
        <p:nvSpPr>
          <p:cNvPr id="32" name="AutoShape 32"/>
          <p:cNvSpPr/>
          <p:nvPr/>
        </p:nvSpPr>
        <p:spPr>
          <a:xfrm>
            <a:off x="15415138" y="7947256"/>
            <a:ext cx="0" cy="409978"/>
          </a:xfrm>
          <a:prstGeom prst="line">
            <a:avLst/>
          </a:prstGeom>
          <a:ln w="38100" cap="flat">
            <a:solidFill>
              <a:srgbClr val="1E4A59"/>
            </a:solidFill>
            <a:prstDash val="solid"/>
            <a:headEnd type="none" w="sm" len="sm"/>
            <a:tailEnd type="triangle" w="lg" len="med"/>
          </a:ln>
        </p:spPr>
        <p:txBody>
          <a:bodyPr/>
          <a:lstStyle/>
          <a:p>
            <a:endParaRPr lang="da-DK"/>
          </a:p>
        </p:txBody>
      </p:sp>
      <p:sp>
        <p:nvSpPr>
          <p:cNvPr id="33" name="Freeform 33"/>
          <p:cNvSpPr/>
          <p:nvPr/>
        </p:nvSpPr>
        <p:spPr>
          <a:xfrm>
            <a:off x="13752791" y="2976864"/>
            <a:ext cx="714823" cy="343336"/>
          </a:xfrm>
          <a:custGeom>
            <a:avLst/>
            <a:gdLst/>
            <a:ahLst/>
            <a:cxnLst/>
            <a:rect l="l" t="t" r="r" b="b"/>
            <a:pathLst>
              <a:path w="714823" h="343336">
                <a:moveTo>
                  <a:pt x="0" y="0"/>
                </a:moveTo>
                <a:lnTo>
                  <a:pt x="714822" y="0"/>
                </a:lnTo>
                <a:lnTo>
                  <a:pt x="714822" y="343335"/>
                </a:lnTo>
                <a:lnTo>
                  <a:pt x="0" y="3433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a-DK"/>
          </a:p>
        </p:txBody>
      </p:sp>
      <p:sp>
        <p:nvSpPr>
          <p:cNvPr id="34" name="Freeform 34"/>
          <p:cNvSpPr/>
          <p:nvPr/>
        </p:nvSpPr>
        <p:spPr>
          <a:xfrm>
            <a:off x="13707525" y="4667020"/>
            <a:ext cx="805353" cy="570794"/>
          </a:xfrm>
          <a:custGeom>
            <a:avLst/>
            <a:gdLst/>
            <a:ahLst/>
            <a:cxnLst/>
            <a:rect l="l" t="t" r="r" b="b"/>
            <a:pathLst>
              <a:path w="805353" h="570794">
                <a:moveTo>
                  <a:pt x="0" y="0"/>
                </a:moveTo>
                <a:lnTo>
                  <a:pt x="805354" y="0"/>
                </a:lnTo>
                <a:lnTo>
                  <a:pt x="805354" y="570794"/>
                </a:lnTo>
                <a:lnTo>
                  <a:pt x="0" y="5707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a-DK"/>
          </a:p>
        </p:txBody>
      </p:sp>
      <p:sp>
        <p:nvSpPr>
          <p:cNvPr id="35" name="Freeform 35"/>
          <p:cNvSpPr/>
          <p:nvPr/>
        </p:nvSpPr>
        <p:spPr>
          <a:xfrm>
            <a:off x="13936700" y="6640793"/>
            <a:ext cx="347004" cy="500186"/>
          </a:xfrm>
          <a:custGeom>
            <a:avLst/>
            <a:gdLst/>
            <a:ahLst/>
            <a:cxnLst/>
            <a:rect l="l" t="t" r="r" b="b"/>
            <a:pathLst>
              <a:path w="347004" h="500186">
                <a:moveTo>
                  <a:pt x="0" y="0"/>
                </a:moveTo>
                <a:lnTo>
                  <a:pt x="347004" y="0"/>
                </a:lnTo>
                <a:lnTo>
                  <a:pt x="347004" y="500187"/>
                </a:lnTo>
                <a:lnTo>
                  <a:pt x="0" y="5001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
        <p:nvSpPr>
          <p:cNvPr id="36" name="TextBox 36"/>
          <p:cNvSpPr txBox="1"/>
          <p:nvPr/>
        </p:nvSpPr>
        <p:spPr>
          <a:xfrm>
            <a:off x="1501872" y="2894228"/>
            <a:ext cx="10844659" cy="21240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Verdana Pro"/>
                <a:ea typeface="Verdana Pro"/>
                <a:cs typeface="Verdana Pro"/>
                <a:sym typeface="Verdana Pro"/>
              </a:rPr>
              <a:t>Det her er arbejdsgruppens forslag til en ny struktur for DUI.</a:t>
            </a:r>
          </a:p>
          <a:p>
            <a:pPr algn="l">
              <a:lnSpc>
                <a:spcPts val="2100"/>
              </a:lnSpc>
              <a:spcBef>
                <a:spcPct val="0"/>
              </a:spcBef>
            </a:pPr>
            <a:r>
              <a:rPr lang="en-US" sz="1500">
                <a:solidFill>
                  <a:srgbClr val="000000"/>
                </a:solidFill>
                <a:latin typeface="Verdana Pro"/>
                <a:ea typeface="Verdana Pro"/>
                <a:cs typeface="Verdana Pro"/>
                <a:sym typeface="Verdana Pro"/>
              </a:rPr>
              <a:t>Forslaget bygger på ønsket om at samle kræfterne, styrke fællesskabet og skabe tydelige roller i organisationen.</a:t>
            </a:r>
          </a:p>
          <a:p>
            <a:pPr algn="l">
              <a:lnSpc>
                <a:spcPts val="2100"/>
              </a:lnSpc>
              <a:spcBef>
                <a:spcPct val="0"/>
              </a:spcBef>
            </a:pPr>
            <a:r>
              <a:rPr lang="en-US" sz="1500">
                <a:solidFill>
                  <a:srgbClr val="000000"/>
                </a:solidFill>
                <a:latin typeface="Verdana Pro"/>
                <a:ea typeface="Verdana Pro"/>
                <a:cs typeface="Verdana Pro"/>
                <a:sym typeface="Verdana Pro"/>
              </a:rPr>
              <a:t> </a:t>
            </a:r>
          </a:p>
          <a:p>
            <a:pPr algn="l">
              <a:lnSpc>
                <a:spcPts val="2100"/>
              </a:lnSpc>
              <a:spcBef>
                <a:spcPct val="0"/>
              </a:spcBef>
            </a:pPr>
            <a:r>
              <a:rPr lang="en-US" sz="1500">
                <a:solidFill>
                  <a:srgbClr val="000000"/>
                </a:solidFill>
                <a:latin typeface="Verdana Pro"/>
                <a:ea typeface="Verdana Pro"/>
                <a:cs typeface="Verdana Pro"/>
                <a:sym typeface="Verdana Pro"/>
              </a:rPr>
              <a:t> </a:t>
            </a:r>
          </a:p>
          <a:p>
            <a:pPr algn="l">
              <a:lnSpc>
                <a:spcPts val="2100"/>
              </a:lnSpc>
              <a:spcBef>
                <a:spcPct val="0"/>
              </a:spcBef>
            </a:pPr>
            <a:r>
              <a:rPr lang="en-US" sz="1500">
                <a:solidFill>
                  <a:srgbClr val="000000"/>
                </a:solidFill>
                <a:latin typeface="Verdana Pro"/>
                <a:ea typeface="Verdana Pro"/>
                <a:cs typeface="Verdana Pro"/>
                <a:sym typeface="Verdana Pro"/>
              </a:rPr>
              <a:t>Det handler ikke om centralisering – men om koordinering.</a:t>
            </a:r>
          </a:p>
          <a:p>
            <a:pPr algn="l">
              <a:lnSpc>
                <a:spcPts val="2100"/>
              </a:lnSpc>
              <a:spcBef>
                <a:spcPct val="0"/>
              </a:spcBef>
            </a:pPr>
            <a:r>
              <a:rPr lang="en-US" sz="1500">
                <a:solidFill>
                  <a:srgbClr val="000000"/>
                </a:solidFill>
                <a:latin typeface="Verdana Pro"/>
                <a:ea typeface="Verdana Pro"/>
                <a:cs typeface="Verdana Pro"/>
                <a:sym typeface="Verdana Pro"/>
              </a:rPr>
              <a:t> </a:t>
            </a:r>
          </a:p>
          <a:p>
            <a:pPr algn="l">
              <a:lnSpc>
                <a:spcPts val="2100"/>
              </a:lnSpc>
              <a:spcBef>
                <a:spcPct val="0"/>
              </a:spcBef>
            </a:pPr>
            <a:r>
              <a:rPr lang="en-US" sz="1500">
                <a:solidFill>
                  <a:srgbClr val="000000"/>
                </a:solidFill>
                <a:latin typeface="Verdana Pro"/>
                <a:ea typeface="Verdana Pro"/>
                <a:cs typeface="Verdana Pro"/>
                <a:sym typeface="Verdana Pro"/>
              </a:rPr>
              <a:t>Den foreslåede struktur skal gøre det lettere at være frivillig og skabe mere sammenhæng </a:t>
            </a:r>
          </a:p>
          <a:p>
            <a:pPr algn="l">
              <a:lnSpc>
                <a:spcPts val="2100"/>
              </a:lnSpc>
              <a:spcBef>
                <a:spcPct val="0"/>
              </a:spcBef>
            </a:pPr>
            <a:r>
              <a:rPr lang="en-US" sz="1500">
                <a:solidFill>
                  <a:srgbClr val="000000"/>
                </a:solidFill>
                <a:latin typeface="Verdana Pro"/>
                <a:ea typeface="Verdana Pro"/>
                <a:cs typeface="Verdana Pro"/>
                <a:sym typeface="Verdana Pro"/>
              </a:rPr>
              <a:t>på tværs af organisationen og sikre, at afdelingerne får den støtte, de har brug for.</a:t>
            </a:r>
          </a:p>
        </p:txBody>
      </p:sp>
      <p:sp>
        <p:nvSpPr>
          <p:cNvPr id="37" name="TextBox 37"/>
          <p:cNvSpPr txBox="1"/>
          <p:nvPr/>
        </p:nvSpPr>
        <p:spPr>
          <a:xfrm>
            <a:off x="1501872" y="5523128"/>
            <a:ext cx="10000586" cy="2495550"/>
          </a:xfrm>
          <a:prstGeom prst="rect">
            <a:avLst/>
          </a:prstGeom>
        </p:spPr>
        <p:txBody>
          <a:bodyPr lIns="0" tIns="0" rIns="0" bIns="0" rtlCol="0" anchor="t">
            <a:spAutoFit/>
          </a:bodyPr>
          <a:lstStyle/>
          <a:p>
            <a:pPr algn="l">
              <a:lnSpc>
                <a:spcPts val="2099"/>
              </a:lnSpc>
            </a:pPr>
            <a:r>
              <a:rPr lang="en-US" sz="1499" b="1">
                <a:solidFill>
                  <a:srgbClr val="000000"/>
                </a:solidFill>
                <a:latin typeface="Verdana Pro Bold"/>
                <a:ea typeface="Verdana Pro Bold"/>
                <a:cs typeface="Verdana Pro Bold"/>
                <a:sym typeface="Verdana Pro Bold"/>
              </a:rPr>
              <a:t>Hierarkiet i forslaget: </a:t>
            </a:r>
          </a:p>
          <a:p>
            <a:pPr algn="l">
              <a:lnSpc>
                <a:spcPts val="2099"/>
              </a:lnSpc>
            </a:pPr>
            <a:r>
              <a:rPr lang="en-US" sz="1499" b="1">
                <a:solidFill>
                  <a:srgbClr val="E62A31"/>
                </a:solidFill>
                <a:latin typeface="Verdana Pro Bold"/>
                <a:ea typeface="Verdana Pro Bold"/>
                <a:cs typeface="Verdana Pro Bold"/>
                <a:sym typeface="Verdana Pro Bold"/>
              </a:rPr>
              <a:t>1) Landsmødet</a:t>
            </a:r>
            <a:r>
              <a:rPr lang="en-US" sz="1499" b="1">
                <a:solidFill>
                  <a:srgbClr val="000000"/>
                </a:solidFill>
                <a:latin typeface="Verdana Pro Bold"/>
                <a:ea typeface="Verdana Pro Bold"/>
                <a:cs typeface="Verdana Pro Bold"/>
                <a:sym typeface="Verdana Pro Bold"/>
              </a:rPr>
              <a:t> </a:t>
            </a:r>
            <a:r>
              <a:rPr lang="en-US" sz="1499">
                <a:solidFill>
                  <a:srgbClr val="000000"/>
                </a:solidFill>
                <a:latin typeface="Verdana Pro"/>
                <a:ea typeface="Verdana Pro"/>
                <a:cs typeface="Verdana Pro"/>
                <a:sym typeface="Verdana Pro"/>
              </a:rPr>
              <a:t>sætter den overordnede retning og fastlægger fælles rammer.</a:t>
            </a:r>
          </a:p>
          <a:p>
            <a:pPr algn="l">
              <a:lnSpc>
                <a:spcPts val="2099"/>
              </a:lnSpc>
            </a:pPr>
            <a:r>
              <a:rPr lang="en-US" sz="1499" b="1">
                <a:solidFill>
                  <a:srgbClr val="E62A31"/>
                </a:solidFill>
                <a:latin typeface="Verdana Pro Bold"/>
                <a:ea typeface="Verdana Pro Bold"/>
                <a:cs typeface="Verdana Pro Bold"/>
                <a:sym typeface="Verdana Pro Bold"/>
              </a:rPr>
              <a:t>2) Hovedbestyrelsen (HB)</a:t>
            </a:r>
            <a:r>
              <a:rPr lang="en-US" sz="1499">
                <a:solidFill>
                  <a:srgbClr val="000000"/>
                </a:solidFill>
                <a:latin typeface="Verdana Pro"/>
                <a:ea typeface="Verdana Pro"/>
                <a:cs typeface="Verdana Pro"/>
                <a:sym typeface="Verdana Pro"/>
              </a:rPr>
              <a:t> omsætter landsmødets beslutninger til strategi og handling.</a:t>
            </a:r>
          </a:p>
          <a:p>
            <a:pPr algn="l">
              <a:lnSpc>
                <a:spcPts val="2099"/>
              </a:lnSpc>
            </a:pPr>
            <a:r>
              <a:rPr lang="en-US" sz="1499" b="1">
                <a:solidFill>
                  <a:srgbClr val="E62A31"/>
                </a:solidFill>
                <a:latin typeface="Verdana Pro Bold"/>
                <a:ea typeface="Verdana Pro Bold"/>
                <a:cs typeface="Verdana Pro Bold"/>
                <a:sym typeface="Verdana Pro Bold"/>
              </a:rPr>
              <a:t>3) Regionerne </a:t>
            </a:r>
            <a:r>
              <a:rPr lang="en-US" sz="1499">
                <a:solidFill>
                  <a:srgbClr val="000000"/>
                </a:solidFill>
                <a:latin typeface="Verdana Pro"/>
                <a:ea typeface="Verdana Pro"/>
                <a:cs typeface="Verdana Pro"/>
                <a:sym typeface="Verdana Pro"/>
              </a:rPr>
              <a:t>forbinder, understøtter og samler afdelingerne.</a:t>
            </a:r>
          </a:p>
          <a:p>
            <a:pPr algn="l">
              <a:lnSpc>
                <a:spcPts val="2099"/>
              </a:lnSpc>
            </a:pPr>
            <a:r>
              <a:rPr lang="en-US" sz="1499" b="1">
                <a:solidFill>
                  <a:srgbClr val="E62A31"/>
                </a:solidFill>
                <a:latin typeface="Verdana Pro Bold"/>
                <a:ea typeface="Verdana Pro Bold"/>
                <a:cs typeface="Verdana Pro Bold"/>
                <a:sym typeface="Verdana Pro Bold"/>
              </a:rPr>
              <a:t>4) Afdelingerne</a:t>
            </a:r>
            <a:r>
              <a:rPr lang="en-US" sz="1499">
                <a:solidFill>
                  <a:srgbClr val="000000"/>
                </a:solidFill>
                <a:latin typeface="Verdana Pro"/>
                <a:ea typeface="Verdana Pro"/>
                <a:cs typeface="Verdana Pro"/>
                <a:sym typeface="Verdana Pro"/>
              </a:rPr>
              <a:t> er fundamentet – det er her, aktiviteterne finder sted, og fællesskabet leves i praksis.</a:t>
            </a:r>
          </a:p>
          <a:p>
            <a:pPr algn="l">
              <a:lnSpc>
                <a:spcPts val="2099"/>
              </a:lnSpc>
            </a:pPr>
            <a:endParaRPr lang="en-US" sz="1499">
              <a:solidFill>
                <a:srgbClr val="000000"/>
              </a:solidFill>
              <a:latin typeface="Verdana Pro"/>
              <a:ea typeface="Verdana Pro"/>
              <a:cs typeface="Verdana Pro"/>
              <a:sym typeface="Verdana Pro"/>
            </a:endParaRPr>
          </a:p>
          <a:p>
            <a:pPr algn="l">
              <a:lnSpc>
                <a:spcPts val="2099"/>
              </a:lnSpc>
            </a:pPr>
            <a:endParaRPr lang="en-US" sz="1499">
              <a:solidFill>
                <a:srgbClr val="000000"/>
              </a:solidFill>
              <a:latin typeface="Verdana Pro"/>
              <a:ea typeface="Verdana Pro"/>
              <a:cs typeface="Verdana Pro"/>
              <a:sym typeface="Verdana Pro"/>
            </a:endParaRPr>
          </a:p>
          <a:p>
            <a:pPr algn="l">
              <a:lnSpc>
                <a:spcPts val="1819"/>
              </a:lnSpc>
            </a:pPr>
            <a:r>
              <a:rPr lang="en-US" sz="1299" i="1">
                <a:solidFill>
                  <a:srgbClr val="000000"/>
                </a:solidFill>
                <a:latin typeface="Verdana Pro Italics"/>
                <a:ea typeface="Verdana Pro Italics"/>
                <a:cs typeface="Verdana Pro Italics"/>
                <a:sym typeface="Verdana Pro Italics"/>
              </a:rPr>
              <a:t>Regionernes rolle og opgaver + kompetencer, uddannelse og understøttelse af regionerne + sammenspillet mellem HB, regionerne, afdelingerne og sekretariatet findes på de følgende sider.</a:t>
            </a:r>
          </a:p>
          <a:p>
            <a:pPr algn="l">
              <a:lnSpc>
                <a:spcPts val="2099"/>
              </a:lnSpc>
            </a:pPr>
            <a:endParaRPr lang="en-US" sz="1299" i="1">
              <a:solidFill>
                <a:srgbClr val="000000"/>
              </a:solidFill>
              <a:latin typeface="Verdana Pro Italics"/>
              <a:ea typeface="Verdana Pro Italics"/>
              <a:cs typeface="Verdana Pro Italics"/>
              <a:sym typeface="Verdana Pro Italics"/>
            </a:endParaRPr>
          </a:p>
        </p:txBody>
      </p:sp>
      <p:sp>
        <p:nvSpPr>
          <p:cNvPr id="38" name="TextBox 38"/>
          <p:cNvSpPr txBox="1"/>
          <p:nvPr/>
        </p:nvSpPr>
        <p:spPr>
          <a:xfrm>
            <a:off x="14642011" y="2898891"/>
            <a:ext cx="2442515" cy="919315"/>
          </a:xfrm>
          <a:prstGeom prst="rect">
            <a:avLst/>
          </a:prstGeom>
        </p:spPr>
        <p:txBody>
          <a:bodyPr lIns="0" tIns="0" rIns="0" bIns="0" rtlCol="0" anchor="t">
            <a:spAutoFit/>
          </a:bodyPr>
          <a:lstStyle/>
          <a:p>
            <a:pPr algn="l">
              <a:lnSpc>
                <a:spcPts val="1818"/>
              </a:lnSpc>
            </a:pPr>
            <a:r>
              <a:rPr lang="en-US" sz="1298" b="1">
                <a:solidFill>
                  <a:srgbClr val="FFFFFF"/>
                </a:solidFill>
                <a:latin typeface="Verdana Pro Bold"/>
                <a:ea typeface="Verdana Pro Bold"/>
                <a:cs typeface="Verdana Pro Bold"/>
                <a:sym typeface="Verdana Pro Bold"/>
              </a:rPr>
              <a:t>Landsmødet</a:t>
            </a:r>
          </a:p>
          <a:p>
            <a:pPr algn="l">
              <a:lnSpc>
                <a:spcPts val="1818"/>
              </a:lnSpc>
              <a:spcBef>
                <a:spcPct val="0"/>
              </a:spcBef>
            </a:pPr>
            <a:r>
              <a:rPr lang="en-US" sz="1298">
                <a:solidFill>
                  <a:srgbClr val="FFFFFF"/>
                </a:solidFill>
                <a:latin typeface="Verdana Pro"/>
                <a:ea typeface="Verdana Pro"/>
                <a:cs typeface="Verdana Pro"/>
                <a:sym typeface="Verdana Pro"/>
              </a:rPr>
              <a:t>Øverste myndighed i DUI. Sætter retning og rammer for hele organisationen.</a:t>
            </a:r>
          </a:p>
        </p:txBody>
      </p:sp>
      <p:sp>
        <p:nvSpPr>
          <p:cNvPr id="39" name="TextBox 39"/>
          <p:cNvSpPr txBox="1"/>
          <p:nvPr/>
        </p:nvSpPr>
        <p:spPr>
          <a:xfrm>
            <a:off x="14642011" y="4638445"/>
            <a:ext cx="2594190" cy="1150248"/>
          </a:xfrm>
          <a:prstGeom prst="rect">
            <a:avLst/>
          </a:prstGeom>
        </p:spPr>
        <p:txBody>
          <a:bodyPr lIns="0" tIns="0" rIns="0" bIns="0" rtlCol="0" anchor="t">
            <a:spAutoFit/>
          </a:bodyPr>
          <a:lstStyle/>
          <a:p>
            <a:pPr algn="l">
              <a:lnSpc>
                <a:spcPts val="1818"/>
              </a:lnSpc>
            </a:pPr>
            <a:r>
              <a:rPr lang="en-US" sz="1298" b="1">
                <a:solidFill>
                  <a:srgbClr val="FFFFFF"/>
                </a:solidFill>
                <a:latin typeface="Verdana Pro Bold"/>
                <a:ea typeface="Verdana Pro Bold"/>
                <a:cs typeface="Verdana Pro Bold"/>
                <a:sym typeface="Verdana Pro Bold"/>
              </a:rPr>
              <a:t>Hovedbestyrelsen (HB)</a:t>
            </a:r>
          </a:p>
          <a:p>
            <a:pPr algn="l">
              <a:lnSpc>
                <a:spcPts val="1818"/>
              </a:lnSpc>
              <a:spcBef>
                <a:spcPct val="0"/>
              </a:spcBef>
            </a:pPr>
            <a:r>
              <a:rPr lang="en-US" sz="1298">
                <a:solidFill>
                  <a:srgbClr val="FFFFFF"/>
                </a:solidFill>
                <a:latin typeface="Verdana Pro"/>
                <a:ea typeface="Verdana Pro"/>
                <a:cs typeface="Verdana Pro"/>
                <a:sym typeface="Verdana Pro"/>
              </a:rPr>
              <a:t>Omsætter landsmødet beslutninger til handling og sikrer udvikling, strategi og økonomi.</a:t>
            </a:r>
          </a:p>
        </p:txBody>
      </p:sp>
      <p:sp>
        <p:nvSpPr>
          <p:cNvPr id="40" name="TextBox 40"/>
          <p:cNvSpPr txBox="1"/>
          <p:nvPr/>
        </p:nvSpPr>
        <p:spPr>
          <a:xfrm>
            <a:off x="14642011" y="6612218"/>
            <a:ext cx="2442515" cy="1150248"/>
          </a:xfrm>
          <a:prstGeom prst="rect">
            <a:avLst/>
          </a:prstGeom>
        </p:spPr>
        <p:txBody>
          <a:bodyPr lIns="0" tIns="0" rIns="0" bIns="0" rtlCol="0" anchor="t">
            <a:spAutoFit/>
          </a:bodyPr>
          <a:lstStyle/>
          <a:p>
            <a:pPr algn="l">
              <a:lnSpc>
                <a:spcPts val="1818"/>
              </a:lnSpc>
            </a:pPr>
            <a:r>
              <a:rPr lang="en-US" sz="1298" b="1">
                <a:solidFill>
                  <a:srgbClr val="FFFFFF"/>
                </a:solidFill>
                <a:latin typeface="Verdana Pro Bold"/>
                <a:ea typeface="Verdana Pro Bold"/>
                <a:cs typeface="Verdana Pro Bold"/>
                <a:sym typeface="Verdana Pro Bold"/>
              </a:rPr>
              <a:t>Regionerne</a:t>
            </a:r>
          </a:p>
          <a:p>
            <a:pPr algn="l">
              <a:lnSpc>
                <a:spcPts val="1818"/>
              </a:lnSpc>
              <a:spcBef>
                <a:spcPct val="0"/>
              </a:spcBef>
            </a:pPr>
            <a:r>
              <a:rPr lang="en-US" sz="1298">
                <a:solidFill>
                  <a:srgbClr val="FFFFFF"/>
                </a:solidFill>
                <a:latin typeface="Verdana Pro"/>
                <a:ea typeface="Verdana Pro"/>
                <a:cs typeface="Verdana Pro"/>
                <a:sym typeface="Verdana Pro"/>
              </a:rPr>
              <a:t>Forbinder og understøttet afdelingerne, koordinerer lejre, events, udvikling og opstart af nye afdelinger.</a:t>
            </a:r>
          </a:p>
        </p:txBody>
      </p:sp>
      <p:sp>
        <p:nvSpPr>
          <p:cNvPr id="41" name="TextBox 41"/>
          <p:cNvSpPr txBox="1"/>
          <p:nvPr/>
        </p:nvSpPr>
        <p:spPr>
          <a:xfrm>
            <a:off x="14665110" y="8590332"/>
            <a:ext cx="2442515" cy="873335"/>
          </a:xfrm>
          <a:prstGeom prst="rect">
            <a:avLst/>
          </a:prstGeom>
        </p:spPr>
        <p:txBody>
          <a:bodyPr lIns="0" tIns="0" rIns="0" bIns="0" rtlCol="0" anchor="t">
            <a:spAutoFit/>
          </a:bodyPr>
          <a:lstStyle/>
          <a:p>
            <a:pPr algn="l">
              <a:lnSpc>
                <a:spcPts val="1818"/>
              </a:lnSpc>
            </a:pPr>
            <a:r>
              <a:rPr lang="en-US" sz="1298" b="1">
                <a:solidFill>
                  <a:srgbClr val="FFFFFF"/>
                </a:solidFill>
                <a:latin typeface="Verdana Pro Bold"/>
                <a:ea typeface="Verdana Pro Bold"/>
                <a:cs typeface="Verdana Pro Bold"/>
                <a:sym typeface="Verdana Pro Bold"/>
              </a:rPr>
              <a:t>Afdelingerne</a:t>
            </a:r>
          </a:p>
          <a:p>
            <a:pPr algn="l">
              <a:lnSpc>
                <a:spcPts val="1818"/>
              </a:lnSpc>
              <a:spcBef>
                <a:spcPct val="0"/>
              </a:spcBef>
            </a:pPr>
            <a:r>
              <a:rPr lang="en-US" sz="1298">
                <a:solidFill>
                  <a:srgbClr val="FFFFFF"/>
                </a:solidFill>
                <a:latin typeface="Verdana Pro"/>
                <a:ea typeface="Verdana Pro"/>
                <a:cs typeface="Verdana Pro"/>
                <a:sym typeface="Verdana Pro"/>
              </a:rPr>
              <a:t>Fundamentet i DUI - her foregår aktiviteterne for børn, unge og familier.</a:t>
            </a:r>
          </a:p>
        </p:txBody>
      </p:sp>
      <p:sp>
        <p:nvSpPr>
          <p:cNvPr id="42" name="Freeform 42"/>
          <p:cNvSpPr/>
          <p:nvPr/>
        </p:nvSpPr>
        <p:spPr>
          <a:xfrm>
            <a:off x="13798056" y="8613914"/>
            <a:ext cx="714823" cy="343336"/>
          </a:xfrm>
          <a:custGeom>
            <a:avLst/>
            <a:gdLst/>
            <a:ahLst/>
            <a:cxnLst/>
            <a:rect l="l" t="t" r="r" b="b"/>
            <a:pathLst>
              <a:path w="714823" h="343336">
                <a:moveTo>
                  <a:pt x="0" y="0"/>
                </a:moveTo>
                <a:lnTo>
                  <a:pt x="714823" y="0"/>
                </a:lnTo>
                <a:lnTo>
                  <a:pt x="714823" y="343335"/>
                </a:lnTo>
                <a:lnTo>
                  <a:pt x="0" y="3433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a-DK"/>
          </a:p>
        </p:txBody>
      </p:sp>
      <p:sp>
        <p:nvSpPr>
          <p:cNvPr id="43" name="TextBox 43"/>
          <p:cNvSpPr txBox="1"/>
          <p:nvPr/>
        </p:nvSpPr>
        <p:spPr>
          <a:xfrm>
            <a:off x="13594075" y="1844361"/>
            <a:ext cx="3642126" cy="674065"/>
          </a:xfrm>
          <a:prstGeom prst="rect">
            <a:avLst/>
          </a:prstGeom>
        </p:spPr>
        <p:txBody>
          <a:bodyPr wrap="square" lIns="0" tIns="0" rIns="0" bIns="0" rtlCol="0" anchor="t">
            <a:spAutoFit/>
          </a:bodyPr>
          <a:lstStyle/>
          <a:p>
            <a:pPr algn="ctr">
              <a:lnSpc>
                <a:spcPts val="2749"/>
              </a:lnSpc>
            </a:pPr>
            <a:r>
              <a:rPr lang="en-US" sz="1963" b="1" dirty="0">
                <a:solidFill>
                  <a:srgbClr val="1E4A59"/>
                </a:solidFill>
                <a:latin typeface="Verdana Pro Bold"/>
                <a:ea typeface="Verdana Pro Bold"/>
                <a:cs typeface="Verdana Pro Bold"/>
                <a:sym typeface="Verdana Pro Bold"/>
              </a:rPr>
              <a:t>Ny </a:t>
            </a:r>
            <a:r>
              <a:rPr lang="en-US" sz="1963" b="1" dirty="0" err="1">
                <a:solidFill>
                  <a:srgbClr val="1E4A59"/>
                </a:solidFill>
                <a:latin typeface="Verdana Pro Bold"/>
                <a:ea typeface="Verdana Pro Bold"/>
                <a:cs typeface="Verdana Pro Bold"/>
                <a:sym typeface="Verdana Pro Bold"/>
              </a:rPr>
              <a:t>struktur</a:t>
            </a:r>
            <a:r>
              <a:rPr lang="en-US" sz="1963" b="1" dirty="0">
                <a:solidFill>
                  <a:srgbClr val="1E4A59"/>
                </a:solidFill>
                <a:latin typeface="Verdana Pro Bold"/>
                <a:ea typeface="Verdana Pro Bold"/>
                <a:cs typeface="Verdana Pro Bold"/>
                <a:sym typeface="Verdana Pro Bold"/>
              </a:rPr>
              <a:t> for DUI</a:t>
            </a:r>
          </a:p>
          <a:p>
            <a:pPr algn="ctr">
              <a:lnSpc>
                <a:spcPts val="2749"/>
              </a:lnSpc>
            </a:pPr>
            <a:r>
              <a:rPr lang="en-US" sz="1963" b="1" dirty="0" err="1">
                <a:solidFill>
                  <a:srgbClr val="1E4A59"/>
                </a:solidFill>
                <a:latin typeface="Verdana Pro Bold"/>
                <a:ea typeface="Verdana Pro Bold"/>
                <a:cs typeface="Verdana Pro Bold"/>
                <a:sym typeface="Verdana Pro Bold"/>
              </a:rPr>
              <a:t>Stærkere</a:t>
            </a:r>
            <a:r>
              <a:rPr lang="en-US" sz="1963" b="1" dirty="0">
                <a:solidFill>
                  <a:srgbClr val="1E4A59"/>
                </a:solidFill>
                <a:latin typeface="Verdana Pro Bold"/>
                <a:ea typeface="Verdana Pro Bold"/>
                <a:cs typeface="Verdana Pro Bold"/>
                <a:sym typeface="Verdana Pro Bold"/>
              </a:rPr>
              <a:t> </a:t>
            </a:r>
            <a:r>
              <a:rPr lang="en-US" sz="1963" b="1" dirty="0" err="1">
                <a:solidFill>
                  <a:srgbClr val="1E4A59"/>
                </a:solidFill>
                <a:latin typeface="Verdana Pro Bold"/>
                <a:ea typeface="Verdana Pro Bold"/>
                <a:cs typeface="Verdana Pro Bold"/>
                <a:sym typeface="Verdana Pro Bold"/>
              </a:rPr>
              <a:t>sammen</a:t>
            </a:r>
            <a:endParaRPr lang="en-US" sz="1963" b="1" dirty="0">
              <a:solidFill>
                <a:srgbClr val="1E4A59"/>
              </a:solidFill>
              <a:latin typeface="Verdana Pro Bold"/>
              <a:ea typeface="Verdana Pro Bold"/>
              <a:cs typeface="Verdana Pro Bold"/>
              <a:sym typeface="Verdana Pro Bold"/>
            </a:endParaRPr>
          </a:p>
        </p:txBody>
      </p:sp>
      <p:sp>
        <p:nvSpPr>
          <p:cNvPr id="44" name="AutoShape 44"/>
          <p:cNvSpPr/>
          <p:nvPr/>
        </p:nvSpPr>
        <p:spPr>
          <a:xfrm>
            <a:off x="14055059" y="2200443"/>
            <a:ext cx="2720159" cy="0"/>
          </a:xfrm>
          <a:prstGeom prst="line">
            <a:avLst/>
          </a:prstGeom>
          <a:ln w="38100" cap="flat">
            <a:solidFill>
              <a:srgbClr val="1E4A59"/>
            </a:solidFill>
            <a:prstDash val="solid"/>
            <a:headEnd type="none" w="sm" len="sm"/>
            <a:tailEnd type="none" w="sm" len="sm"/>
          </a:ln>
        </p:spPr>
        <p:txBody>
          <a:bodyPr/>
          <a:lstStyle/>
          <a:p>
            <a:endParaRPr lang="da-DK"/>
          </a:p>
        </p:txBody>
      </p:sp>
      <p:sp>
        <p:nvSpPr>
          <p:cNvPr id="45" name="TextBox 45"/>
          <p:cNvSpPr txBox="1"/>
          <p:nvPr/>
        </p:nvSpPr>
        <p:spPr>
          <a:xfrm>
            <a:off x="419398" y="9759416"/>
            <a:ext cx="1218605"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December 2025</a:t>
            </a:r>
          </a:p>
        </p:txBody>
      </p:sp>
      <p:sp>
        <p:nvSpPr>
          <p:cNvPr id="46" name="TextBox 46"/>
          <p:cNvSpPr txBox="1"/>
          <p:nvPr/>
        </p:nvSpPr>
        <p:spPr>
          <a:xfrm>
            <a:off x="17354845" y="9759416"/>
            <a:ext cx="482203"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Side 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59873" y="248396"/>
            <a:ext cx="17768254" cy="9790207"/>
            <a:chOff x="0" y="0"/>
            <a:chExt cx="4679705" cy="2578491"/>
          </a:xfrm>
        </p:grpSpPr>
        <p:sp>
          <p:nvSpPr>
            <p:cNvPr id="3" name="Freeform 3"/>
            <p:cNvSpPr/>
            <p:nvPr/>
          </p:nvSpPr>
          <p:spPr>
            <a:xfrm>
              <a:off x="0" y="0"/>
              <a:ext cx="4679705" cy="2578491"/>
            </a:xfrm>
            <a:custGeom>
              <a:avLst/>
              <a:gdLst/>
              <a:ahLst/>
              <a:cxnLst/>
              <a:rect l="l" t="t" r="r" b="b"/>
              <a:pathLst>
                <a:path w="4679705" h="2578491">
                  <a:moveTo>
                    <a:pt x="0" y="0"/>
                  </a:moveTo>
                  <a:lnTo>
                    <a:pt x="4679705" y="0"/>
                  </a:lnTo>
                  <a:lnTo>
                    <a:pt x="4679705" y="2578491"/>
                  </a:lnTo>
                  <a:lnTo>
                    <a:pt x="0" y="2578491"/>
                  </a:lnTo>
                  <a:close/>
                </a:path>
              </a:pathLst>
            </a:custGeom>
            <a:solidFill>
              <a:srgbClr val="FFFFFF"/>
            </a:solidFill>
          </p:spPr>
          <p:txBody>
            <a:bodyPr/>
            <a:lstStyle/>
            <a:p>
              <a:endParaRPr lang="da-DK"/>
            </a:p>
          </p:txBody>
        </p:sp>
        <p:sp>
          <p:nvSpPr>
            <p:cNvPr id="4" name="TextBox 4"/>
            <p:cNvSpPr txBox="1"/>
            <p:nvPr/>
          </p:nvSpPr>
          <p:spPr>
            <a:xfrm>
              <a:off x="0" y="-38100"/>
              <a:ext cx="4679705" cy="2616591"/>
            </a:xfrm>
            <a:prstGeom prst="rect">
              <a:avLst/>
            </a:prstGeom>
          </p:spPr>
          <p:txBody>
            <a:bodyPr lIns="50800" tIns="50800" rIns="50800" bIns="50800" rtlCol="0" anchor="ctr"/>
            <a:lstStyle/>
            <a:p>
              <a:pPr algn="ctr">
                <a:lnSpc>
                  <a:spcPts val="2729"/>
                </a:lnSpc>
              </a:pPr>
              <a:endParaRPr/>
            </a:p>
          </p:txBody>
        </p:sp>
      </p:grpSp>
      <p:grpSp>
        <p:nvGrpSpPr>
          <p:cNvPr id="5" name="Group 5"/>
          <p:cNvGrpSpPr/>
          <p:nvPr/>
        </p:nvGrpSpPr>
        <p:grpSpPr>
          <a:xfrm>
            <a:off x="259873" y="248396"/>
            <a:ext cx="17768254" cy="1047797"/>
            <a:chOff x="0" y="0"/>
            <a:chExt cx="4679705" cy="275963"/>
          </a:xfrm>
        </p:grpSpPr>
        <p:sp>
          <p:nvSpPr>
            <p:cNvPr id="6" name="Freeform 6"/>
            <p:cNvSpPr/>
            <p:nvPr/>
          </p:nvSpPr>
          <p:spPr>
            <a:xfrm>
              <a:off x="0" y="0"/>
              <a:ext cx="4679705" cy="275963"/>
            </a:xfrm>
            <a:custGeom>
              <a:avLst/>
              <a:gdLst/>
              <a:ahLst/>
              <a:cxnLst/>
              <a:rect l="l" t="t" r="r" b="b"/>
              <a:pathLst>
                <a:path w="4679705" h="275963">
                  <a:moveTo>
                    <a:pt x="0" y="0"/>
                  </a:moveTo>
                  <a:lnTo>
                    <a:pt x="4679705" y="0"/>
                  </a:lnTo>
                  <a:lnTo>
                    <a:pt x="4679705" y="275963"/>
                  </a:lnTo>
                  <a:lnTo>
                    <a:pt x="0" y="275963"/>
                  </a:lnTo>
                  <a:close/>
                </a:path>
              </a:pathLst>
            </a:custGeom>
            <a:solidFill>
              <a:srgbClr val="F8F1E0"/>
            </a:solidFill>
          </p:spPr>
          <p:txBody>
            <a:bodyPr/>
            <a:lstStyle/>
            <a:p>
              <a:endParaRPr lang="da-DK"/>
            </a:p>
          </p:txBody>
        </p:sp>
        <p:sp>
          <p:nvSpPr>
            <p:cNvPr id="7" name="TextBox 7"/>
            <p:cNvSpPr txBox="1"/>
            <p:nvPr/>
          </p:nvSpPr>
          <p:spPr>
            <a:xfrm>
              <a:off x="0" y="-38100"/>
              <a:ext cx="4679705" cy="314063"/>
            </a:xfrm>
            <a:prstGeom prst="rect">
              <a:avLst/>
            </a:prstGeom>
          </p:spPr>
          <p:txBody>
            <a:bodyPr lIns="50800" tIns="50800" rIns="50800" bIns="50800" rtlCol="0" anchor="ctr"/>
            <a:lstStyle/>
            <a:p>
              <a:pPr algn="ctr">
                <a:lnSpc>
                  <a:spcPts val="2729"/>
                </a:lnSpc>
              </a:pPr>
              <a:endParaRPr/>
            </a:p>
          </p:txBody>
        </p:sp>
      </p:grpSp>
      <p:grpSp>
        <p:nvGrpSpPr>
          <p:cNvPr id="8" name="Group 8"/>
          <p:cNvGrpSpPr/>
          <p:nvPr/>
        </p:nvGrpSpPr>
        <p:grpSpPr>
          <a:xfrm>
            <a:off x="0" y="1296193"/>
            <a:ext cx="18288000" cy="267509"/>
            <a:chOff x="0" y="0"/>
            <a:chExt cx="4816593" cy="70455"/>
          </a:xfrm>
        </p:grpSpPr>
        <p:sp>
          <p:nvSpPr>
            <p:cNvPr id="9" name="Freeform 9"/>
            <p:cNvSpPr/>
            <p:nvPr/>
          </p:nvSpPr>
          <p:spPr>
            <a:xfrm>
              <a:off x="0" y="0"/>
              <a:ext cx="4816592" cy="70455"/>
            </a:xfrm>
            <a:custGeom>
              <a:avLst/>
              <a:gdLst/>
              <a:ahLst/>
              <a:cxnLst/>
              <a:rect l="l" t="t" r="r" b="b"/>
              <a:pathLst>
                <a:path w="4816592" h="70455">
                  <a:moveTo>
                    <a:pt x="0" y="0"/>
                  </a:moveTo>
                  <a:lnTo>
                    <a:pt x="4816592" y="0"/>
                  </a:lnTo>
                  <a:lnTo>
                    <a:pt x="4816592" y="70455"/>
                  </a:lnTo>
                  <a:lnTo>
                    <a:pt x="0" y="70455"/>
                  </a:lnTo>
                  <a:close/>
                </a:path>
              </a:pathLst>
            </a:custGeom>
            <a:solidFill>
              <a:srgbClr val="C2DDF0"/>
            </a:solidFill>
          </p:spPr>
          <p:txBody>
            <a:bodyPr/>
            <a:lstStyle/>
            <a:p>
              <a:endParaRPr lang="da-DK"/>
            </a:p>
          </p:txBody>
        </p:sp>
        <p:sp>
          <p:nvSpPr>
            <p:cNvPr id="10" name="TextBox 10"/>
            <p:cNvSpPr txBox="1"/>
            <p:nvPr/>
          </p:nvSpPr>
          <p:spPr>
            <a:xfrm>
              <a:off x="0" y="-38100"/>
              <a:ext cx="4816593" cy="108555"/>
            </a:xfrm>
            <a:prstGeom prst="rect">
              <a:avLst/>
            </a:prstGeom>
          </p:spPr>
          <p:txBody>
            <a:bodyPr lIns="50800" tIns="50800" rIns="50800" bIns="50800" rtlCol="0" anchor="ctr"/>
            <a:lstStyle/>
            <a:p>
              <a:pPr algn="ctr">
                <a:lnSpc>
                  <a:spcPts val="2729"/>
                </a:lnSpc>
              </a:pPr>
              <a:endParaRPr/>
            </a:p>
          </p:txBody>
        </p:sp>
      </p:grpSp>
      <p:sp>
        <p:nvSpPr>
          <p:cNvPr id="11" name="Freeform 11"/>
          <p:cNvSpPr/>
          <p:nvPr/>
        </p:nvSpPr>
        <p:spPr>
          <a:xfrm>
            <a:off x="7613131" y="342801"/>
            <a:ext cx="3061739" cy="858988"/>
          </a:xfrm>
          <a:custGeom>
            <a:avLst/>
            <a:gdLst/>
            <a:ahLst/>
            <a:cxnLst/>
            <a:rect l="l" t="t" r="r" b="b"/>
            <a:pathLst>
              <a:path w="3061739" h="858988">
                <a:moveTo>
                  <a:pt x="0" y="0"/>
                </a:moveTo>
                <a:lnTo>
                  <a:pt x="3061738" y="0"/>
                </a:lnTo>
                <a:lnTo>
                  <a:pt x="3061738" y="858988"/>
                </a:lnTo>
                <a:lnTo>
                  <a:pt x="0" y="858988"/>
                </a:lnTo>
                <a:lnTo>
                  <a:pt x="0" y="0"/>
                </a:lnTo>
                <a:close/>
              </a:path>
            </a:pathLst>
          </a:custGeom>
          <a:blipFill>
            <a:blip r:embed="rId2"/>
            <a:stretch>
              <a:fillRect l="-5711" t="-22751" r="-4878" b="-20605"/>
            </a:stretch>
          </a:blipFill>
        </p:spPr>
        <p:txBody>
          <a:bodyPr/>
          <a:lstStyle/>
          <a:p>
            <a:endParaRPr lang="da-DK"/>
          </a:p>
        </p:txBody>
      </p:sp>
      <p:sp>
        <p:nvSpPr>
          <p:cNvPr id="12" name="TextBox 12"/>
          <p:cNvSpPr txBox="1"/>
          <p:nvPr/>
        </p:nvSpPr>
        <p:spPr>
          <a:xfrm>
            <a:off x="1501872" y="2564790"/>
            <a:ext cx="13261692" cy="3838575"/>
          </a:xfrm>
          <a:prstGeom prst="rect">
            <a:avLst/>
          </a:prstGeom>
        </p:spPr>
        <p:txBody>
          <a:bodyPr lIns="0" tIns="0" rIns="0" bIns="0" rtlCol="0" anchor="t">
            <a:spAutoFit/>
          </a:bodyPr>
          <a:lstStyle/>
          <a:p>
            <a:pPr algn="l">
              <a:lnSpc>
                <a:spcPts val="2099"/>
              </a:lnSpc>
            </a:pPr>
            <a:r>
              <a:rPr lang="en-US" sz="1499">
                <a:solidFill>
                  <a:srgbClr val="000000"/>
                </a:solidFill>
                <a:latin typeface="Verdana Pro"/>
                <a:ea typeface="Verdana Pro"/>
                <a:cs typeface="Verdana Pro"/>
                <a:sym typeface="Verdana Pro"/>
              </a:rPr>
              <a:t>Regionerne etableres for at styrke fællesskabet og sammenhængen i DUI – ikke for at skabe et ekstra administrativt lag.</a:t>
            </a:r>
          </a:p>
          <a:p>
            <a:pPr algn="l">
              <a:lnSpc>
                <a:spcPts val="2099"/>
              </a:lnSpc>
            </a:pPr>
            <a:r>
              <a:rPr lang="en-US" sz="1499">
                <a:solidFill>
                  <a:srgbClr val="000000"/>
                </a:solidFill>
                <a:latin typeface="Verdana Pro"/>
                <a:ea typeface="Verdana Pro"/>
                <a:cs typeface="Verdana Pro"/>
                <a:sym typeface="Verdana Pro"/>
              </a:rPr>
              <a:t>Regionernes primære opgave er at understøtte afdelingerne og skabe samarbejde og fællesskab på tværs af geografi. Regionerne skal fungere som et bindeled mellem afdelingerne og Hovedbestyrelsen og sikre, at viden, erfaringer og støtte kommer tættere på det lokale arbejde.</a:t>
            </a:r>
          </a:p>
          <a:p>
            <a:pPr algn="l">
              <a:lnSpc>
                <a:spcPts val="2099"/>
              </a:lnSpc>
            </a:pPr>
            <a:endParaRPr lang="en-US" sz="1499">
              <a:solidFill>
                <a:srgbClr val="000000"/>
              </a:solidFill>
              <a:latin typeface="Verdana Pro"/>
              <a:ea typeface="Verdana Pro"/>
              <a:cs typeface="Verdana Pro"/>
              <a:sym typeface="Verdana Pro"/>
            </a:endParaRPr>
          </a:p>
          <a:p>
            <a:pPr algn="l">
              <a:lnSpc>
                <a:spcPts val="2099"/>
              </a:lnSpc>
            </a:pPr>
            <a:r>
              <a:rPr lang="en-US" sz="1499">
                <a:solidFill>
                  <a:srgbClr val="000000"/>
                </a:solidFill>
                <a:latin typeface="Verdana Pro"/>
                <a:ea typeface="Verdana Pro"/>
                <a:cs typeface="Verdana Pro"/>
                <a:sym typeface="Verdana Pro"/>
              </a:rPr>
              <a:t>Regionerne skal blandt andet:</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skabe netværk og fællesskab mellem afdelingerne</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understøtte afdelinger, der har brug for sparring, opstartshjælp eller ekstra støtte</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bidrage til rekruttering og fastholdelse af frivillige</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koordinere fælles initiativer, møder og aktiviteter på tværs</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være et dialogforum mellem afdelingerne og Hovedbestyrelsen</a:t>
            </a:r>
          </a:p>
          <a:p>
            <a:pPr algn="l">
              <a:lnSpc>
                <a:spcPts val="2099"/>
              </a:lnSpc>
            </a:pPr>
            <a:endParaRPr lang="en-US" sz="1499">
              <a:solidFill>
                <a:srgbClr val="000000"/>
              </a:solidFill>
              <a:latin typeface="Verdana Pro"/>
              <a:ea typeface="Verdana Pro"/>
              <a:cs typeface="Verdana Pro"/>
              <a:sym typeface="Verdana Pro"/>
            </a:endParaRPr>
          </a:p>
          <a:p>
            <a:pPr algn="l">
              <a:lnSpc>
                <a:spcPts val="2099"/>
              </a:lnSpc>
            </a:pPr>
            <a:r>
              <a:rPr lang="en-US" sz="1499">
                <a:solidFill>
                  <a:srgbClr val="000000"/>
                </a:solidFill>
                <a:latin typeface="Verdana Pro"/>
                <a:ea typeface="Verdana Pro"/>
                <a:cs typeface="Verdana Pro"/>
                <a:sym typeface="Verdana Pro"/>
              </a:rPr>
              <a:t>Regionerne har ikke til opgave at styre afdelingerne eller overtage lokale beslutninger. Afdelingerne bevarer deres selvstændighed og ansvar for det lokale arbejde.</a:t>
            </a:r>
          </a:p>
          <a:p>
            <a:pPr algn="l">
              <a:lnSpc>
                <a:spcPts val="2099"/>
              </a:lnSpc>
            </a:pPr>
            <a:endParaRPr lang="en-US" sz="1499">
              <a:solidFill>
                <a:srgbClr val="000000"/>
              </a:solidFill>
              <a:latin typeface="Verdana Pro"/>
              <a:ea typeface="Verdana Pro"/>
              <a:cs typeface="Verdana Pro"/>
              <a:sym typeface="Verdana Pro"/>
            </a:endParaRPr>
          </a:p>
        </p:txBody>
      </p:sp>
      <p:sp>
        <p:nvSpPr>
          <p:cNvPr id="13" name="Freeform 13"/>
          <p:cNvSpPr/>
          <p:nvPr/>
        </p:nvSpPr>
        <p:spPr>
          <a:xfrm>
            <a:off x="15830489" y="2583840"/>
            <a:ext cx="1184149" cy="891072"/>
          </a:xfrm>
          <a:custGeom>
            <a:avLst/>
            <a:gdLst/>
            <a:ahLst/>
            <a:cxnLst/>
            <a:rect l="l" t="t" r="r" b="b"/>
            <a:pathLst>
              <a:path w="1184149" h="891072">
                <a:moveTo>
                  <a:pt x="0" y="0"/>
                </a:moveTo>
                <a:lnTo>
                  <a:pt x="1184148" y="0"/>
                </a:lnTo>
                <a:lnTo>
                  <a:pt x="1184148" y="891072"/>
                </a:lnTo>
                <a:lnTo>
                  <a:pt x="0" y="8910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a-DK"/>
          </a:p>
        </p:txBody>
      </p:sp>
      <p:sp>
        <p:nvSpPr>
          <p:cNvPr id="14" name="Freeform 14"/>
          <p:cNvSpPr/>
          <p:nvPr/>
        </p:nvSpPr>
        <p:spPr>
          <a:xfrm>
            <a:off x="15830489" y="6631965"/>
            <a:ext cx="1305910" cy="838157"/>
          </a:xfrm>
          <a:custGeom>
            <a:avLst/>
            <a:gdLst/>
            <a:ahLst/>
            <a:cxnLst/>
            <a:rect l="l" t="t" r="r" b="b"/>
            <a:pathLst>
              <a:path w="1305910" h="838157">
                <a:moveTo>
                  <a:pt x="0" y="0"/>
                </a:moveTo>
                <a:lnTo>
                  <a:pt x="1305909" y="0"/>
                </a:lnTo>
                <a:lnTo>
                  <a:pt x="1305909" y="838157"/>
                </a:lnTo>
                <a:lnTo>
                  <a:pt x="0" y="8381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a-DK"/>
          </a:p>
        </p:txBody>
      </p:sp>
      <p:sp>
        <p:nvSpPr>
          <p:cNvPr id="15" name="TextBox 15"/>
          <p:cNvSpPr txBox="1"/>
          <p:nvPr/>
        </p:nvSpPr>
        <p:spPr>
          <a:xfrm>
            <a:off x="1501872" y="2019528"/>
            <a:ext cx="10831308" cy="339725"/>
          </a:xfrm>
          <a:prstGeom prst="rect">
            <a:avLst/>
          </a:prstGeom>
        </p:spPr>
        <p:txBody>
          <a:bodyPr lIns="0" tIns="0" rIns="0" bIns="0" rtlCol="0" anchor="t">
            <a:spAutoFit/>
          </a:bodyPr>
          <a:lstStyle/>
          <a:p>
            <a:pPr algn="l">
              <a:lnSpc>
                <a:spcPts val="2800"/>
              </a:lnSpc>
            </a:pPr>
            <a:r>
              <a:rPr lang="en-US" sz="2000" b="1">
                <a:solidFill>
                  <a:srgbClr val="E62A31"/>
                </a:solidFill>
                <a:latin typeface="Verdana Pro Bold"/>
                <a:ea typeface="Verdana Pro Bold"/>
                <a:cs typeface="Verdana Pro Bold"/>
                <a:sym typeface="Verdana Pro Bold"/>
              </a:rPr>
              <a:t>Regionernes rolle og deres opgaver</a:t>
            </a:r>
          </a:p>
        </p:txBody>
      </p:sp>
      <p:sp>
        <p:nvSpPr>
          <p:cNvPr id="16" name="TextBox 16"/>
          <p:cNvSpPr txBox="1"/>
          <p:nvPr/>
        </p:nvSpPr>
        <p:spPr>
          <a:xfrm>
            <a:off x="1501872" y="6593865"/>
            <a:ext cx="10831308" cy="339725"/>
          </a:xfrm>
          <a:prstGeom prst="rect">
            <a:avLst/>
          </a:prstGeom>
        </p:spPr>
        <p:txBody>
          <a:bodyPr lIns="0" tIns="0" rIns="0" bIns="0" rtlCol="0" anchor="t">
            <a:spAutoFit/>
          </a:bodyPr>
          <a:lstStyle/>
          <a:p>
            <a:pPr algn="l">
              <a:lnSpc>
                <a:spcPts val="2800"/>
              </a:lnSpc>
            </a:pPr>
            <a:r>
              <a:rPr lang="en-US" sz="2000" b="1">
                <a:solidFill>
                  <a:srgbClr val="E62A31"/>
                </a:solidFill>
                <a:latin typeface="Verdana Pro Bold"/>
                <a:ea typeface="Verdana Pro Bold"/>
                <a:cs typeface="Verdana Pro Bold"/>
                <a:sym typeface="Verdana Pro Bold"/>
              </a:rPr>
              <a:t>Kompetencer, uddannelse og understøttelse af regionerne</a:t>
            </a:r>
          </a:p>
        </p:txBody>
      </p:sp>
      <p:sp>
        <p:nvSpPr>
          <p:cNvPr id="17" name="TextBox 17"/>
          <p:cNvSpPr txBox="1"/>
          <p:nvPr/>
        </p:nvSpPr>
        <p:spPr>
          <a:xfrm>
            <a:off x="1501872" y="7133615"/>
            <a:ext cx="13183791" cy="23907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Verdana Pro"/>
                <a:ea typeface="Verdana Pro"/>
                <a:cs typeface="Verdana Pro"/>
                <a:sym typeface="Verdana Pro"/>
              </a:rPr>
              <a:t>For at regionerne kan løfte deres opgaver på en meningsfuld og bæredygtig måde, er det afgørende, at de har de rette forudsætninger.</a:t>
            </a:r>
          </a:p>
          <a:p>
            <a:pPr algn="l">
              <a:lnSpc>
                <a:spcPts val="2100"/>
              </a:lnSpc>
              <a:spcBef>
                <a:spcPct val="0"/>
              </a:spcBef>
            </a:pPr>
            <a:r>
              <a:rPr lang="en-US" sz="1500">
                <a:solidFill>
                  <a:srgbClr val="000000"/>
                </a:solidFill>
                <a:latin typeface="Verdana Pro"/>
                <a:ea typeface="Verdana Pro"/>
                <a:cs typeface="Verdana Pro"/>
                <a:sym typeface="Verdana Pro"/>
              </a:rPr>
              <a:t> </a:t>
            </a:r>
          </a:p>
          <a:p>
            <a:pPr algn="l">
              <a:lnSpc>
                <a:spcPts val="2100"/>
              </a:lnSpc>
              <a:spcBef>
                <a:spcPct val="0"/>
              </a:spcBef>
            </a:pPr>
            <a:r>
              <a:rPr lang="en-US" sz="1500">
                <a:solidFill>
                  <a:srgbClr val="000000"/>
                </a:solidFill>
                <a:latin typeface="Verdana Pro"/>
                <a:ea typeface="Verdana Pro"/>
                <a:cs typeface="Verdana Pro"/>
                <a:sym typeface="Verdana Pro"/>
              </a:rPr>
              <a:t>Derfor lægges der op til, at:</a:t>
            </a:r>
          </a:p>
          <a:p>
            <a:pPr marL="323850" lvl="1" indent="-161925" algn="l">
              <a:lnSpc>
                <a:spcPts val="2100"/>
              </a:lnSpc>
              <a:buFont typeface="Arial"/>
              <a:buChar char="•"/>
            </a:pPr>
            <a:r>
              <a:rPr lang="en-US" sz="1500">
                <a:solidFill>
                  <a:srgbClr val="000000"/>
                </a:solidFill>
                <a:latin typeface="Verdana Pro"/>
                <a:ea typeface="Verdana Pro"/>
                <a:cs typeface="Verdana Pro"/>
                <a:sym typeface="Verdana Pro"/>
              </a:rPr>
              <a:t>regionale roller beskrives tydeligt, så ansvar, forventninger og opgaver er klare</a:t>
            </a:r>
          </a:p>
          <a:p>
            <a:pPr marL="323850" lvl="1" indent="-161925" algn="l">
              <a:lnSpc>
                <a:spcPts val="2100"/>
              </a:lnSpc>
              <a:buFont typeface="Arial"/>
              <a:buChar char="•"/>
            </a:pPr>
            <a:r>
              <a:rPr lang="en-US" sz="1500">
                <a:solidFill>
                  <a:srgbClr val="000000"/>
                </a:solidFill>
                <a:latin typeface="Verdana Pro"/>
                <a:ea typeface="Verdana Pro"/>
                <a:cs typeface="Verdana Pro"/>
                <a:sym typeface="Verdana Pro"/>
              </a:rPr>
              <a:t>frivillige i regionale roller tilbydes introduktion og relevant uddannelse</a:t>
            </a:r>
          </a:p>
          <a:p>
            <a:pPr marL="323850" lvl="1" indent="-161925" algn="l">
              <a:lnSpc>
                <a:spcPts val="2100"/>
              </a:lnSpc>
              <a:buFont typeface="Arial"/>
              <a:buChar char="•"/>
            </a:pPr>
            <a:r>
              <a:rPr lang="en-US" sz="1500">
                <a:solidFill>
                  <a:srgbClr val="000000"/>
                </a:solidFill>
                <a:latin typeface="Verdana Pro"/>
                <a:ea typeface="Verdana Pro"/>
                <a:cs typeface="Verdana Pro"/>
                <a:sym typeface="Verdana Pro"/>
              </a:rPr>
              <a:t>sekretariatet fungerer som et fagligt og administrativt beredskab for regionerne</a:t>
            </a:r>
          </a:p>
          <a:p>
            <a:pPr marL="323850" lvl="1" indent="-161925" algn="l">
              <a:lnSpc>
                <a:spcPts val="2100"/>
              </a:lnSpc>
              <a:buFont typeface="Arial"/>
              <a:buChar char="•"/>
            </a:pPr>
            <a:r>
              <a:rPr lang="en-US" sz="1500">
                <a:solidFill>
                  <a:srgbClr val="000000"/>
                </a:solidFill>
                <a:latin typeface="Verdana Pro"/>
                <a:ea typeface="Verdana Pro"/>
                <a:cs typeface="Verdana Pro"/>
                <a:sym typeface="Verdana Pro"/>
              </a:rPr>
              <a:t>regionerne kan trække på sparring fra Hovedbestyrelsen og sekretariatet efter behov</a:t>
            </a:r>
          </a:p>
          <a:p>
            <a:pPr algn="l">
              <a:lnSpc>
                <a:spcPts val="2100"/>
              </a:lnSpc>
              <a:spcBef>
                <a:spcPct val="0"/>
              </a:spcBef>
            </a:pPr>
            <a:r>
              <a:rPr lang="en-US" sz="1500">
                <a:solidFill>
                  <a:srgbClr val="000000"/>
                </a:solidFill>
                <a:latin typeface="Verdana Pro"/>
                <a:ea typeface="Verdana Pro"/>
                <a:cs typeface="Verdana Pro"/>
                <a:sym typeface="Verdana Pro"/>
              </a:rPr>
              <a:t> </a:t>
            </a:r>
          </a:p>
          <a:p>
            <a:pPr algn="l">
              <a:lnSpc>
                <a:spcPts val="2100"/>
              </a:lnSpc>
              <a:spcBef>
                <a:spcPct val="0"/>
              </a:spcBef>
            </a:pPr>
            <a:r>
              <a:rPr lang="en-US" sz="1500">
                <a:solidFill>
                  <a:srgbClr val="000000"/>
                </a:solidFill>
                <a:latin typeface="Verdana Pro"/>
                <a:ea typeface="Verdana Pro"/>
                <a:cs typeface="Verdana Pro"/>
                <a:sym typeface="Verdana Pro"/>
              </a:rPr>
              <a:t>Målet er, at ingen frivillige står alene med ansvaret, og at regionerne opleves som en støtte og et fællesskab – ikke som en ekstra byrde.</a:t>
            </a:r>
          </a:p>
        </p:txBody>
      </p:sp>
      <p:sp>
        <p:nvSpPr>
          <p:cNvPr id="18" name="TextBox 18"/>
          <p:cNvSpPr txBox="1"/>
          <p:nvPr/>
        </p:nvSpPr>
        <p:spPr>
          <a:xfrm>
            <a:off x="419398" y="9759416"/>
            <a:ext cx="1218605"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December 2025</a:t>
            </a:r>
          </a:p>
        </p:txBody>
      </p:sp>
      <p:sp>
        <p:nvSpPr>
          <p:cNvPr id="19" name="TextBox 19"/>
          <p:cNvSpPr txBox="1"/>
          <p:nvPr/>
        </p:nvSpPr>
        <p:spPr>
          <a:xfrm>
            <a:off x="17306402" y="9759416"/>
            <a:ext cx="579090"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Side 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59873" y="248396"/>
            <a:ext cx="17768254" cy="9790207"/>
            <a:chOff x="0" y="0"/>
            <a:chExt cx="4679705" cy="2578491"/>
          </a:xfrm>
        </p:grpSpPr>
        <p:sp>
          <p:nvSpPr>
            <p:cNvPr id="3" name="Freeform 3"/>
            <p:cNvSpPr/>
            <p:nvPr/>
          </p:nvSpPr>
          <p:spPr>
            <a:xfrm>
              <a:off x="0" y="0"/>
              <a:ext cx="4679705" cy="2578491"/>
            </a:xfrm>
            <a:custGeom>
              <a:avLst/>
              <a:gdLst/>
              <a:ahLst/>
              <a:cxnLst/>
              <a:rect l="l" t="t" r="r" b="b"/>
              <a:pathLst>
                <a:path w="4679705" h="2578491">
                  <a:moveTo>
                    <a:pt x="0" y="0"/>
                  </a:moveTo>
                  <a:lnTo>
                    <a:pt x="4679705" y="0"/>
                  </a:lnTo>
                  <a:lnTo>
                    <a:pt x="4679705" y="2578491"/>
                  </a:lnTo>
                  <a:lnTo>
                    <a:pt x="0" y="2578491"/>
                  </a:lnTo>
                  <a:close/>
                </a:path>
              </a:pathLst>
            </a:custGeom>
            <a:solidFill>
              <a:srgbClr val="FFFFFF"/>
            </a:solidFill>
          </p:spPr>
          <p:txBody>
            <a:bodyPr/>
            <a:lstStyle/>
            <a:p>
              <a:endParaRPr lang="da-DK"/>
            </a:p>
          </p:txBody>
        </p:sp>
        <p:sp>
          <p:nvSpPr>
            <p:cNvPr id="4" name="TextBox 4"/>
            <p:cNvSpPr txBox="1"/>
            <p:nvPr/>
          </p:nvSpPr>
          <p:spPr>
            <a:xfrm>
              <a:off x="0" y="-38100"/>
              <a:ext cx="4679705" cy="2616591"/>
            </a:xfrm>
            <a:prstGeom prst="rect">
              <a:avLst/>
            </a:prstGeom>
          </p:spPr>
          <p:txBody>
            <a:bodyPr lIns="50800" tIns="50800" rIns="50800" bIns="50800" rtlCol="0" anchor="ctr"/>
            <a:lstStyle/>
            <a:p>
              <a:pPr algn="ctr">
                <a:lnSpc>
                  <a:spcPts val="2729"/>
                </a:lnSpc>
              </a:pPr>
              <a:endParaRPr/>
            </a:p>
          </p:txBody>
        </p:sp>
      </p:grpSp>
      <p:grpSp>
        <p:nvGrpSpPr>
          <p:cNvPr id="5" name="Group 5"/>
          <p:cNvGrpSpPr/>
          <p:nvPr/>
        </p:nvGrpSpPr>
        <p:grpSpPr>
          <a:xfrm>
            <a:off x="259873" y="248396"/>
            <a:ext cx="17768254" cy="1047797"/>
            <a:chOff x="0" y="0"/>
            <a:chExt cx="4679705" cy="275963"/>
          </a:xfrm>
        </p:grpSpPr>
        <p:sp>
          <p:nvSpPr>
            <p:cNvPr id="6" name="Freeform 6"/>
            <p:cNvSpPr/>
            <p:nvPr/>
          </p:nvSpPr>
          <p:spPr>
            <a:xfrm>
              <a:off x="0" y="0"/>
              <a:ext cx="4679705" cy="275963"/>
            </a:xfrm>
            <a:custGeom>
              <a:avLst/>
              <a:gdLst/>
              <a:ahLst/>
              <a:cxnLst/>
              <a:rect l="l" t="t" r="r" b="b"/>
              <a:pathLst>
                <a:path w="4679705" h="275963">
                  <a:moveTo>
                    <a:pt x="0" y="0"/>
                  </a:moveTo>
                  <a:lnTo>
                    <a:pt x="4679705" y="0"/>
                  </a:lnTo>
                  <a:lnTo>
                    <a:pt x="4679705" y="275963"/>
                  </a:lnTo>
                  <a:lnTo>
                    <a:pt x="0" y="275963"/>
                  </a:lnTo>
                  <a:close/>
                </a:path>
              </a:pathLst>
            </a:custGeom>
            <a:solidFill>
              <a:srgbClr val="F8F1E0"/>
            </a:solidFill>
          </p:spPr>
          <p:txBody>
            <a:bodyPr/>
            <a:lstStyle/>
            <a:p>
              <a:endParaRPr lang="da-DK"/>
            </a:p>
          </p:txBody>
        </p:sp>
        <p:sp>
          <p:nvSpPr>
            <p:cNvPr id="7" name="TextBox 7"/>
            <p:cNvSpPr txBox="1"/>
            <p:nvPr/>
          </p:nvSpPr>
          <p:spPr>
            <a:xfrm>
              <a:off x="0" y="-38100"/>
              <a:ext cx="4679705" cy="314063"/>
            </a:xfrm>
            <a:prstGeom prst="rect">
              <a:avLst/>
            </a:prstGeom>
          </p:spPr>
          <p:txBody>
            <a:bodyPr lIns="50800" tIns="50800" rIns="50800" bIns="50800" rtlCol="0" anchor="ctr"/>
            <a:lstStyle/>
            <a:p>
              <a:pPr algn="ctr">
                <a:lnSpc>
                  <a:spcPts val="2729"/>
                </a:lnSpc>
              </a:pPr>
              <a:endParaRPr/>
            </a:p>
          </p:txBody>
        </p:sp>
      </p:grpSp>
      <p:grpSp>
        <p:nvGrpSpPr>
          <p:cNvPr id="8" name="Group 8"/>
          <p:cNvGrpSpPr/>
          <p:nvPr/>
        </p:nvGrpSpPr>
        <p:grpSpPr>
          <a:xfrm>
            <a:off x="0" y="1296193"/>
            <a:ext cx="18288000" cy="267509"/>
            <a:chOff x="0" y="0"/>
            <a:chExt cx="4816593" cy="70455"/>
          </a:xfrm>
        </p:grpSpPr>
        <p:sp>
          <p:nvSpPr>
            <p:cNvPr id="9" name="Freeform 9"/>
            <p:cNvSpPr/>
            <p:nvPr/>
          </p:nvSpPr>
          <p:spPr>
            <a:xfrm>
              <a:off x="0" y="0"/>
              <a:ext cx="4816592" cy="70455"/>
            </a:xfrm>
            <a:custGeom>
              <a:avLst/>
              <a:gdLst/>
              <a:ahLst/>
              <a:cxnLst/>
              <a:rect l="l" t="t" r="r" b="b"/>
              <a:pathLst>
                <a:path w="4816592" h="70455">
                  <a:moveTo>
                    <a:pt x="0" y="0"/>
                  </a:moveTo>
                  <a:lnTo>
                    <a:pt x="4816592" y="0"/>
                  </a:lnTo>
                  <a:lnTo>
                    <a:pt x="4816592" y="70455"/>
                  </a:lnTo>
                  <a:lnTo>
                    <a:pt x="0" y="70455"/>
                  </a:lnTo>
                  <a:close/>
                </a:path>
              </a:pathLst>
            </a:custGeom>
            <a:solidFill>
              <a:srgbClr val="C2DDF0"/>
            </a:solidFill>
          </p:spPr>
          <p:txBody>
            <a:bodyPr/>
            <a:lstStyle/>
            <a:p>
              <a:endParaRPr lang="da-DK"/>
            </a:p>
          </p:txBody>
        </p:sp>
        <p:sp>
          <p:nvSpPr>
            <p:cNvPr id="10" name="TextBox 10"/>
            <p:cNvSpPr txBox="1"/>
            <p:nvPr/>
          </p:nvSpPr>
          <p:spPr>
            <a:xfrm>
              <a:off x="0" y="-38100"/>
              <a:ext cx="4816593" cy="108555"/>
            </a:xfrm>
            <a:prstGeom prst="rect">
              <a:avLst/>
            </a:prstGeom>
          </p:spPr>
          <p:txBody>
            <a:bodyPr lIns="50800" tIns="50800" rIns="50800" bIns="50800" rtlCol="0" anchor="ctr"/>
            <a:lstStyle/>
            <a:p>
              <a:pPr algn="ctr">
                <a:lnSpc>
                  <a:spcPts val="2729"/>
                </a:lnSpc>
              </a:pPr>
              <a:endParaRPr/>
            </a:p>
          </p:txBody>
        </p:sp>
      </p:grpSp>
      <p:sp>
        <p:nvSpPr>
          <p:cNvPr id="11" name="Freeform 11"/>
          <p:cNvSpPr/>
          <p:nvPr/>
        </p:nvSpPr>
        <p:spPr>
          <a:xfrm>
            <a:off x="7613131" y="342801"/>
            <a:ext cx="3061739" cy="858988"/>
          </a:xfrm>
          <a:custGeom>
            <a:avLst/>
            <a:gdLst/>
            <a:ahLst/>
            <a:cxnLst/>
            <a:rect l="l" t="t" r="r" b="b"/>
            <a:pathLst>
              <a:path w="3061739" h="858988">
                <a:moveTo>
                  <a:pt x="0" y="0"/>
                </a:moveTo>
                <a:lnTo>
                  <a:pt x="3061738" y="0"/>
                </a:lnTo>
                <a:lnTo>
                  <a:pt x="3061738" y="858988"/>
                </a:lnTo>
                <a:lnTo>
                  <a:pt x="0" y="858988"/>
                </a:lnTo>
                <a:lnTo>
                  <a:pt x="0" y="0"/>
                </a:lnTo>
                <a:close/>
              </a:path>
            </a:pathLst>
          </a:custGeom>
          <a:blipFill>
            <a:blip r:embed="rId2"/>
            <a:stretch>
              <a:fillRect l="-5711" t="-22751" r="-4878" b="-20605"/>
            </a:stretch>
          </a:blipFill>
        </p:spPr>
        <p:txBody>
          <a:bodyPr/>
          <a:lstStyle/>
          <a:p>
            <a:endParaRPr lang="da-DK"/>
          </a:p>
        </p:txBody>
      </p:sp>
      <p:sp>
        <p:nvSpPr>
          <p:cNvPr id="12" name="Freeform 12"/>
          <p:cNvSpPr/>
          <p:nvPr/>
        </p:nvSpPr>
        <p:spPr>
          <a:xfrm>
            <a:off x="6247337" y="5984265"/>
            <a:ext cx="5793326" cy="3820328"/>
          </a:xfrm>
          <a:custGeom>
            <a:avLst/>
            <a:gdLst/>
            <a:ahLst/>
            <a:cxnLst/>
            <a:rect l="l" t="t" r="r" b="b"/>
            <a:pathLst>
              <a:path w="5793326" h="3820328">
                <a:moveTo>
                  <a:pt x="0" y="0"/>
                </a:moveTo>
                <a:lnTo>
                  <a:pt x="5793326" y="0"/>
                </a:lnTo>
                <a:lnTo>
                  <a:pt x="5793326" y="3820328"/>
                </a:lnTo>
                <a:lnTo>
                  <a:pt x="0" y="3820328"/>
                </a:lnTo>
                <a:lnTo>
                  <a:pt x="0" y="0"/>
                </a:lnTo>
                <a:close/>
              </a:path>
            </a:pathLst>
          </a:custGeom>
          <a:blipFill>
            <a:blip r:embed="rId3"/>
            <a:stretch>
              <a:fillRect/>
            </a:stretch>
          </a:blipFill>
        </p:spPr>
        <p:txBody>
          <a:bodyPr/>
          <a:lstStyle/>
          <a:p>
            <a:endParaRPr lang="da-DK"/>
          </a:p>
        </p:txBody>
      </p:sp>
      <p:sp>
        <p:nvSpPr>
          <p:cNvPr id="13" name="TextBox 13"/>
          <p:cNvSpPr txBox="1"/>
          <p:nvPr/>
        </p:nvSpPr>
        <p:spPr>
          <a:xfrm>
            <a:off x="1501872" y="2019528"/>
            <a:ext cx="10831308" cy="339725"/>
          </a:xfrm>
          <a:prstGeom prst="rect">
            <a:avLst/>
          </a:prstGeom>
        </p:spPr>
        <p:txBody>
          <a:bodyPr lIns="0" tIns="0" rIns="0" bIns="0" rtlCol="0" anchor="t">
            <a:spAutoFit/>
          </a:bodyPr>
          <a:lstStyle/>
          <a:p>
            <a:pPr algn="l">
              <a:lnSpc>
                <a:spcPts val="2800"/>
              </a:lnSpc>
            </a:pPr>
            <a:r>
              <a:rPr lang="en-US" sz="2000" b="1">
                <a:solidFill>
                  <a:srgbClr val="E62A31"/>
                </a:solidFill>
                <a:latin typeface="Verdana Pro Bold"/>
                <a:ea typeface="Verdana Pro Bold"/>
                <a:cs typeface="Verdana Pro Bold"/>
                <a:sym typeface="Verdana Pro Bold"/>
              </a:rPr>
              <a:t>Samspillet mellem HB, regionerne, afdelinger og sekretariatet</a:t>
            </a:r>
          </a:p>
        </p:txBody>
      </p:sp>
      <p:sp>
        <p:nvSpPr>
          <p:cNvPr id="14" name="TextBox 14"/>
          <p:cNvSpPr txBox="1"/>
          <p:nvPr/>
        </p:nvSpPr>
        <p:spPr>
          <a:xfrm>
            <a:off x="1501872" y="2564790"/>
            <a:ext cx="13261692" cy="3324225"/>
          </a:xfrm>
          <a:prstGeom prst="rect">
            <a:avLst/>
          </a:prstGeom>
        </p:spPr>
        <p:txBody>
          <a:bodyPr lIns="0" tIns="0" rIns="0" bIns="0" rtlCol="0" anchor="t">
            <a:spAutoFit/>
          </a:bodyPr>
          <a:lstStyle/>
          <a:p>
            <a:pPr algn="l">
              <a:lnSpc>
                <a:spcPts val="2099"/>
              </a:lnSpc>
            </a:pPr>
            <a:r>
              <a:rPr lang="en-US" sz="1499">
                <a:solidFill>
                  <a:srgbClr val="000000"/>
                </a:solidFill>
                <a:latin typeface="Verdana Pro"/>
                <a:ea typeface="Verdana Pro"/>
                <a:cs typeface="Verdana Pro"/>
                <a:sym typeface="Verdana Pro"/>
              </a:rPr>
              <a:t>Den foreslåede struktur bygger på et tæt samspil mellem organisationens niveauer, hvor ansvar og roller er tydeligt fordelt, men hvor samarbejde er afgørende:</a:t>
            </a:r>
          </a:p>
          <a:p>
            <a:pPr algn="l">
              <a:lnSpc>
                <a:spcPts val="2099"/>
              </a:lnSpc>
            </a:pPr>
            <a:endParaRPr lang="en-US" sz="1499">
              <a:solidFill>
                <a:srgbClr val="000000"/>
              </a:solidFill>
              <a:latin typeface="Verdana Pro"/>
              <a:ea typeface="Verdana Pro"/>
              <a:cs typeface="Verdana Pro"/>
              <a:sym typeface="Verdana Pro"/>
            </a:endParaRP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Landsmødet fastlægger DUI’s værdier, overordnede retning og fælles beslutninger.</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Hovedbestyrelsen har det strategiske ansvar og sikrer, at landsmødets beslutninger omsættes til handling og prioritering.</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Regionerne forbinder afdelingerne, understøtter det lokale arbejde og styrker fællesskabet på tværs.</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Afdelingerne er kernen i DUI – det er her, aktiviteterne foregår, og børn, unge og familier mødes.</a:t>
            </a:r>
          </a:p>
          <a:p>
            <a:pPr algn="l">
              <a:lnSpc>
                <a:spcPts val="2099"/>
              </a:lnSpc>
            </a:pPr>
            <a:endParaRPr lang="en-US" sz="1499">
              <a:solidFill>
                <a:srgbClr val="000000"/>
              </a:solidFill>
              <a:latin typeface="Verdana Pro"/>
              <a:ea typeface="Verdana Pro"/>
              <a:cs typeface="Verdana Pro"/>
              <a:sym typeface="Verdana Pro"/>
            </a:endParaRPr>
          </a:p>
          <a:p>
            <a:pPr algn="l">
              <a:lnSpc>
                <a:spcPts val="2099"/>
              </a:lnSpc>
            </a:pPr>
            <a:r>
              <a:rPr lang="en-US" sz="1499">
                <a:solidFill>
                  <a:srgbClr val="000000"/>
                </a:solidFill>
                <a:latin typeface="Verdana Pro"/>
                <a:ea typeface="Verdana Pro"/>
                <a:cs typeface="Verdana Pro"/>
                <a:sym typeface="Verdana Pro"/>
              </a:rPr>
              <a:t>Sekretariatet understøtter alle led med administration, systemer, faglig sparring og processtøtte.</a:t>
            </a:r>
          </a:p>
          <a:p>
            <a:pPr algn="l">
              <a:lnSpc>
                <a:spcPts val="2099"/>
              </a:lnSpc>
            </a:pPr>
            <a:endParaRPr lang="en-US" sz="1499">
              <a:solidFill>
                <a:srgbClr val="000000"/>
              </a:solidFill>
              <a:latin typeface="Verdana Pro"/>
              <a:ea typeface="Verdana Pro"/>
              <a:cs typeface="Verdana Pro"/>
              <a:sym typeface="Verdana Pro"/>
            </a:endParaRPr>
          </a:p>
          <a:p>
            <a:pPr algn="l">
              <a:lnSpc>
                <a:spcPts val="2099"/>
              </a:lnSpc>
            </a:pPr>
            <a:r>
              <a:rPr lang="en-US" sz="1499" b="1">
                <a:solidFill>
                  <a:srgbClr val="000000"/>
                </a:solidFill>
                <a:latin typeface="Verdana Pro Bold"/>
                <a:ea typeface="Verdana Pro Bold"/>
                <a:cs typeface="Verdana Pro Bold"/>
                <a:sym typeface="Verdana Pro Bold"/>
              </a:rPr>
              <a:t>Kort sagt:</a:t>
            </a:r>
          </a:p>
          <a:p>
            <a:pPr algn="l">
              <a:lnSpc>
                <a:spcPts val="2099"/>
              </a:lnSpc>
            </a:pPr>
            <a:r>
              <a:rPr lang="en-US" sz="1499">
                <a:solidFill>
                  <a:srgbClr val="000000"/>
                </a:solidFill>
                <a:latin typeface="Verdana Pro"/>
                <a:ea typeface="Verdana Pro"/>
                <a:cs typeface="Verdana Pro"/>
                <a:sym typeface="Verdana Pro"/>
              </a:rPr>
              <a:t>Alle led har hver deres ansvar – men lykkes kun, hvis vi løfter opgaven sammen.</a:t>
            </a:r>
          </a:p>
          <a:p>
            <a:pPr algn="l">
              <a:lnSpc>
                <a:spcPts val="2099"/>
              </a:lnSpc>
            </a:pPr>
            <a:endParaRPr lang="en-US" sz="1499">
              <a:solidFill>
                <a:srgbClr val="000000"/>
              </a:solidFill>
              <a:latin typeface="Verdana Pro"/>
              <a:ea typeface="Verdana Pro"/>
              <a:cs typeface="Verdana Pro"/>
              <a:sym typeface="Verdana Pro"/>
            </a:endParaRPr>
          </a:p>
        </p:txBody>
      </p:sp>
      <p:sp>
        <p:nvSpPr>
          <p:cNvPr id="15" name="TextBox 15"/>
          <p:cNvSpPr txBox="1"/>
          <p:nvPr/>
        </p:nvSpPr>
        <p:spPr>
          <a:xfrm>
            <a:off x="419398" y="9759416"/>
            <a:ext cx="1218605"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December 2025</a:t>
            </a:r>
          </a:p>
        </p:txBody>
      </p:sp>
      <p:sp>
        <p:nvSpPr>
          <p:cNvPr id="16" name="TextBox 16"/>
          <p:cNvSpPr txBox="1"/>
          <p:nvPr/>
        </p:nvSpPr>
        <p:spPr>
          <a:xfrm>
            <a:off x="17306402" y="9759416"/>
            <a:ext cx="579090"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Side 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59873" y="248396"/>
            <a:ext cx="17768254" cy="9790207"/>
            <a:chOff x="0" y="0"/>
            <a:chExt cx="4679705" cy="2578491"/>
          </a:xfrm>
        </p:grpSpPr>
        <p:sp>
          <p:nvSpPr>
            <p:cNvPr id="3" name="Freeform 3"/>
            <p:cNvSpPr/>
            <p:nvPr/>
          </p:nvSpPr>
          <p:spPr>
            <a:xfrm>
              <a:off x="0" y="0"/>
              <a:ext cx="4679705" cy="2578491"/>
            </a:xfrm>
            <a:custGeom>
              <a:avLst/>
              <a:gdLst/>
              <a:ahLst/>
              <a:cxnLst/>
              <a:rect l="l" t="t" r="r" b="b"/>
              <a:pathLst>
                <a:path w="4679705" h="2578491">
                  <a:moveTo>
                    <a:pt x="0" y="0"/>
                  </a:moveTo>
                  <a:lnTo>
                    <a:pt x="4679705" y="0"/>
                  </a:lnTo>
                  <a:lnTo>
                    <a:pt x="4679705" y="2578491"/>
                  </a:lnTo>
                  <a:lnTo>
                    <a:pt x="0" y="2578491"/>
                  </a:lnTo>
                  <a:close/>
                </a:path>
              </a:pathLst>
            </a:custGeom>
            <a:solidFill>
              <a:srgbClr val="FFFFFF"/>
            </a:solidFill>
          </p:spPr>
          <p:txBody>
            <a:bodyPr/>
            <a:lstStyle/>
            <a:p>
              <a:endParaRPr lang="da-DK"/>
            </a:p>
          </p:txBody>
        </p:sp>
        <p:sp>
          <p:nvSpPr>
            <p:cNvPr id="4" name="TextBox 4"/>
            <p:cNvSpPr txBox="1"/>
            <p:nvPr/>
          </p:nvSpPr>
          <p:spPr>
            <a:xfrm>
              <a:off x="0" y="-38100"/>
              <a:ext cx="4679705" cy="2616591"/>
            </a:xfrm>
            <a:prstGeom prst="rect">
              <a:avLst/>
            </a:prstGeom>
          </p:spPr>
          <p:txBody>
            <a:bodyPr lIns="50800" tIns="50800" rIns="50800" bIns="50800" rtlCol="0" anchor="ctr"/>
            <a:lstStyle/>
            <a:p>
              <a:pPr algn="ctr">
                <a:lnSpc>
                  <a:spcPts val="2729"/>
                </a:lnSpc>
              </a:pPr>
              <a:endParaRPr/>
            </a:p>
          </p:txBody>
        </p:sp>
      </p:grpSp>
      <p:grpSp>
        <p:nvGrpSpPr>
          <p:cNvPr id="5" name="Group 5"/>
          <p:cNvGrpSpPr/>
          <p:nvPr/>
        </p:nvGrpSpPr>
        <p:grpSpPr>
          <a:xfrm>
            <a:off x="259873" y="248396"/>
            <a:ext cx="17768254" cy="1047797"/>
            <a:chOff x="0" y="0"/>
            <a:chExt cx="4679705" cy="275963"/>
          </a:xfrm>
        </p:grpSpPr>
        <p:sp>
          <p:nvSpPr>
            <p:cNvPr id="6" name="Freeform 6"/>
            <p:cNvSpPr/>
            <p:nvPr/>
          </p:nvSpPr>
          <p:spPr>
            <a:xfrm>
              <a:off x="0" y="0"/>
              <a:ext cx="4679705" cy="275963"/>
            </a:xfrm>
            <a:custGeom>
              <a:avLst/>
              <a:gdLst/>
              <a:ahLst/>
              <a:cxnLst/>
              <a:rect l="l" t="t" r="r" b="b"/>
              <a:pathLst>
                <a:path w="4679705" h="275963">
                  <a:moveTo>
                    <a:pt x="0" y="0"/>
                  </a:moveTo>
                  <a:lnTo>
                    <a:pt x="4679705" y="0"/>
                  </a:lnTo>
                  <a:lnTo>
                    <a:pt x="4679705" y="275963"/>
                  </a:lnTo>
                  <a:lnTo>
                    <a:pt x="0" y="275963"/>
                  </a:lnTo>
                  <a:close/>
                </a:path>
              </a:pathLst>
            </a:custGeom>
            <a:solidFill>
              <a:srgbClr val="F8F1E0"/>
            </a:solidFill>
          </p:spPr>
          <p:txBody>
            <a:bodyPr/>
            <a:lstStyle/>
            <a:p>
              <a:endParaRPr lang="da-DK"/>
            </a:p>
          </p:txBody>
        </p:sp>
        <p:sp>
          <p:nvSpPr>
            <p:cNvPr id="7" name="TextBox 7"/>
            <p:cNvSpPr txBox="1"/>
            <p:nvPr/>
          </p:nvSpPr>
          <p:spPr>
            <a:xfrm>
              <a:off x="0" y="-38100"/>
              <a:ext cx="4679705" cy="314063"/>
            </a:xfrm>
            <a:prstGeom prst="rect">
              <a:avLst/>
            </a:prstGeom>
          </p:spPr>
          <p:txBody>
            <a:bodyPr lIns="50800" tIns="50800" rIns="50800" bIns="50800" rtlCol="0" anchor="ctr"/>
            <a:lstStyle/>
            <a:p>
              <a:pPr algn="ctr">
                <a:lnSpc>
                  <a:spcPts val="2729"/>
                </a:lnSpc>
              </a:pPr>
              <a:endParaRPr/>
            </a:p>
          </p:txBody>
        </p:sp>
      </p:grpSp>
      <p:grpSp>
        <p:nvGrpSpPr>
          <p:cNvPr id="8" name="Group 8"/>
          <p:cNvGrpSpPr/>
          <p:nvPr/>
        </p:nvGrpSpPr>
        <p:grpSpPr>
          <a:xfrm>
            <a:off x="0" y="1296193"/>
            <a:ext cx="18288000" cy="267509"/>
            <a:chOff x="0" y="0"/>
            <a:chExt cx="4816593" cy="70455"/>
          </a:xfrm>
        </p:grpSpPr>
        <p:sp>
          <p:nvSpPr>
            <p:cNvPr id="9" name="Freeform 9"/>
            <p:cNvSpPr/>
            <p:nvPr/>
          </p:nvSpPr>
          <p:spPr>
            <a:xfrm>
              <a:off x="0" y="0"/>
              <a:ext cx="4816592" cy="70455"/>
            </a:xfrm>
            <a:custGeom>
              <a:avLst/>
              <a:gdLst/>
              <a:ahLst/>
              <a:cxnLst/>
              <a:rect l="l" t="t" r="r" b="b"/>
              <a:pathLst>
                <a:path w="4816592" h="70455">
                  <a:moveTo>
                    <a:pt x="0" y="0"/>
                  </a:moveTo>
                  <a:lnTo>
                    <a:pt x="4816592" y="0"/>
                  </a:lnTo>
                  <a:lnTo>
                    <a:pt x="4816592" y="70455"/>
                  </a:lnTo>
                  <a:lnTo>
                    <a:pt x="0" y="70455"/>
                  </a:lnTo>
                  <a:close/>
                </a:path>
              </a:pathLst>
            </a:custGeom>
            <a:solidFill>
              <a:srgbClr val="C2DDF0"/>
            </a:solidFill>
          </p:spPr>
          <p:txBody>
            <a:bodyPr/>
            <a:lstStyle/>
            <a:p>
              <a:endParaRPr lang="da-DK"/>
            </a:p>
          </p:txBody>
        </p:sp>
        <p:sp>
          <p:nvSpPr>
            <p:cNvPr id="10" name="TextBox 10"/>
            <p:cNvSpPr txBox="1"/>
            <p:nvPr/>
          </p:nvSpPr>
          <p:spPr>
            <a:xfrm>
              <a:off x="0" y="-38100"/>
              <a:ext cx="4816593" cy="108555"/>
            </a:xfrm>
            <a:prstGeom prst="rect">
              <a:avLst/>
            </a:prstGeom>
          </p:spPr>
          <p:txBody>
            <a:bodyPr lIns="50800" tIns="50800" rIns="50800" bIns="50800" rtlCol="0" anchor="ctr"/>
            <a:lstStyle/>
            <a:p>
              <a:pPr algn="ctr">
                <a:lnSpc>
                  <a:spcPts val="2729"/>
                </a:lnSpc>
              </a:pPr>
              <a:endParaRPr/>
            </a:p>
          </p:txBody>
        </p:sp>
      </p:grpSp>
      <p:sp>
        <p:nvSpPr>
          <p:cNvPr id="11" name="Freeform 11"/>
          <p:cNvSpPr/>
          <p:nvPr/>
        </p:nvSpPr>
        <p:spPr>
          <a:xfrm>
            <a:off x="7613131" y="342801"/>
            <a:ext cx="3061739" cy="858988"/>
          </a:xfrm>
          <a:custGeom>
            <a:avLst/>
            <a:gdLst/>
            <a:ahLst/>
            <a:cxnLst/>
            <a:rect l="l" t="t" r="r" b="b"/>
            <a:pathLst>
              <a:path w="3061739" h="858988">
                <a:moveTo>
                  <a:pt x="0" y="0"/>
                </a:moveTo>
                <a:lnTo>
                  <a:pt x="3061738" y="0"/>
                </a:lnTo>
                <a:lnTo>
                  <a:pt x="3061738" y="858988"/>
                </a:lnTo>
                <a:lnTo>
                  <a:pt x="0" y="858988"/>
                </a:lnTo>
                <a:lnTo>
                  <a:pt x="0" y="0"/>
                </a:lnTo>
                <a:close/>
              </a:path>
            </a:pathLst>
          </a:custGeom>
          <a:blipFill>
            <a:blip r:embed="rId2"/>
            <a:stretch>
              <a:fillRect l="-5711" t="-22751" r="-4878" b="-20605"/>
            </a:stretch>
          </a:blipFill>
        </p:spPr>
        <p:txBody>
          <a:bodyPr/>
          <a:lstStyle/>
          <a:p>
            <a:endParaRPr lang="da-DK"/>
          </a:p>
        </p:txBody>
      </p:sp>
      <p:grpSp>
        <p:nvGrpSpPr>
          <p:cNvPr id="12" name="Group 12"/>
          <p:cNvGrpSpPr/>
          <p:nvPr/>
        </p:nvGrpSpPr>
        <p:grpSpPr>
          <a:xfrm>
            <a:off x="1501872" y="2057628"/>
            <a:ext cx="11454054" cy="577488"/>
            <a:chOff x="0" y="0"/>
            <a:chExt cx="15272072" cy="769984"/>
          </a:xfrm>
        </p:grpSpPr>
        <p:sp>
          <p:nvSpPr>
            <p:cNvPr id="13" name="TextBox 13"/>
            <p:cNvSpPr txBox="1"/>
            <p:nvPr/>
          </p:nvSpPr>
          <p:spPr>
            <a:xfrm>
              <a:off x="830328" y="38917"/>
              <a:ext cx="14441744" cy="644525"/>
            </a:xfrm>
            <a:prstGeom prst="rect">
              <a:avLst/>
            </a:prstGeom>
          </p:spPr>
          <p:txBody>
            <a:bodyPr lIns="0" tIns="0" rIns="0" bIns="0" rtlCol="0" anchor="t">
              <a:spAutoFit/>
            </a:bodyPr>
            <a:lstStyle/>
            <a:p>
              <a:pPr algn="l">
                <a:lnSpc>
                  <a:spcPts val="4199"/>
                </a:lnSpc>
              </a:pPr>
              <a:r>
                <a:rPr lang="en-US" sz="2999" b="1">
                  <a:solidFill>
                    <a:srgbClr val="E62A31"/>
                  </a:solidFill>
                  <a:latin typeface="Verdana Pro Bold"/>
                  <a:ea typeface="Verdana Pro Bold"/>
                  <a:cs typeface="Verdana Pro Bold"/>
                  <a:sym typeface="Verdana Pro Bold"/>
                </a:rPr>
                <a:t>Hovedpunkter i strukturforslaget - kort fortalt</a:t>
              </a:r>
            </a:p>
          </p:txBody>
        </p:sp>
        <p:grpSp>
          <p:nvGrpSpPr>
            <p:cNvPr id="14" name="Group 14"/>
            <p:cNvGrpSpPr/>
            <p:nvPr/>
          </p:nvGrpSpPr>
          <p:grpSpPr>
            <a:xfrm>
              <a:off x="0" y="0"/>
              <a:ext cx="608772" cy="769984"/>
              <a:chOff x="0" y="0"/>
              <a:chExt cx="100502" cy="127117"/>
            </a:xfrm>
          </p:grpSpPr>
          <p:sp>
            <p:nvSpPr>
              <p:cNvPr id="15" name="Freeform 15"/>
              <p:cNvSpPr/>
              <p:nvPr/>
            </p:nvSpPr>
            <p:spPr>
              <a:xfrm>
                <a:off x="0" y="0"/>
                <a:ext cx="100502" cy="127117"/>
              </a:xfrm>
              <a:custGeom>
                <a:avLst/>
                <a:gdLst/>
                <a:ahLst/>
                <a:cxnLst/>
                <a:rect l="l" t="t" r="r" b="b"/>
                <a:pathLst>
                  <a:path w="100502" h="127117">
                    <a:moveTo>
                      <a:pt x="50251" y="0"/>
                    </a:moveTo>
                    <a:lnTo>
                      <a:pt x="50251" y="0"/>
                    </a:lnTo>
                    <a:cubicBezTo>
                      <a:pt x="63579" y="0"/>
                      <a:pt x="76360" y="5294"/>
                      <a:pt x="85784" y="14718"/>
                    </a:cubicBezTo>
                    <a:cubicBezTo>
                      <a:pt x="95208" y="24142"/>
                      <a:pt x="100502" y="36924"/>
                      <a:pt x="100502" y="50251"/>
                    </a:cubicBezTo>
                    <a:lnTo>
                      <a:pt x="100502" y="76866"/>
                    </a:lnTo>
                    <a:cubicBezTo>
                      <a:pt x="100502" y="90193"/>
                      <a:pt x="95208" y="102975"/>
                      <a:pt x="85784" y="112399"/>
                    </a:cubicBezTo>
                    <a:cubicBezTo>
                      <a:pt x="76360" y="121822"/>
                      <a:pt x="63579" y="127117"/>
                      <a:pt x="50251" y="127117"/>
                    </a:cubicBezTo>
                    <a:lnTo>
                      <a:pt x="50251" y="127117"/>
                    </a:lnTo>
                    <a:cubicBezTo>
                      <a:pt x="22498" y="127117"/>
                      <a:pt x="0" y="104619"/>
                      <a:pt x="0" y="76866"/>
                    </a:cubicBezTo>
                    <a:lnTo>
                      <a:pt x="0" y="50251"/>
                    </a:lnTo>
                    <a:cubicBezTo>
                      <a:pt x="0" y="22498"/>
                      <a:pt x="22498" y="0"/>
                      <a:pt x="50251" y="0"/>
                    </a:cubicBezTo>
                    <a:close/>
                  </a:path>
                </a:pathLst>
              </a:custGeom>
              <a:solidFill>
                <a:srgbClr val="000000">
                  <a:alpha val="0"/>
                </a:srgbClr>
              </a:solidFill>
              <a:ln w="38100" cap="rnd">
                <a:solidFill>
                  <a:srgbClr val="E62A31"/>
                </a:solidFill>
                <a:prstDash val="solid"/>
                <a:round/>
              </a:ln>
            </p:spPr>
            <p:txBody>
              <a:bodyPr/>
              <a:lstStyle/>
              <a:p>
                <a:endParaRPr lang="da-DK"/>
              </a:p>
            </p:txBody>
          </p:sp>
          <p:sp>
            <p:nvSpPr>
              <p:cNvPr id="16" name="TextBox 16"/>
              <p:cNvSpPr txBox="1"/>
              <p:nvPr/>
            </p:nvSpPr>
            <p:spPr>
              <a:xfrm>
                <a:off x="0" y="-38100"/>
                <a:ext cx="100502" cy="165217"/>
              </a:xfrm>
              <a:prstGeom prst="rect">
                <a:avLst/>
              </a:prstGeom>
            </p:spPr>
            <p:txBody>
              <a:bodyPr lIns="50800" tIns="50800" rIns="50800" bIns="50800" rtlCol="0" anchor="ctr"/>
              <a:lstStyle/>
              <a:p>
                <a:pPr algn="ctr">
                  <a:lnSpc>
                    <a:spcPts val="2729"/>
                  </a:lnSpc>
                </a:pPr>
                <a:endParaRPr/>
              </a:p>
            </p:txBody>
          </p:sp>
        </p:grpSp>
        <p:sp>
          <p:nvSpPr>
            <p:cNvPr id="17" name="TextBox 17"/>
            <p:cNvSpPr txBox="1"/>
            <p:nvPr/>
          </p:nvSpPr>
          <p:spPr>
            <a:xfrm>
              <a:off x="76375" y="106295"/>
              <a:ext cx="456022" cy="519294"/>
            </a:xfrm>
            <a:prstGeom prst="rect">
              <a:avLst/>
            </a:prstGeom>
          </p:spPr>
          <p:txBody>
            <a:bodyPr lIns="0" tIns="0" rIns="0" bIns="0" rtlCol="0" anchor="t">
              <a:spAutoFit/>
            </a:bodyPr>
            <a:lstStyle/>
            <a:p>
              <a:pPr algn="ctr">
                <a:lnSpc>
                  <a:spcPts val="3350"/>
                </a:lnSpc>
              </a:pPr>
              <a:r>
                <a:rPr lang="en-US" sz="2393" b="1">
                  <a:solidFill>
                    <a:srgbClr val="E62A31"/>
                  </a:solidFill>
                  <a:latin typeface="Verdana Pro Bold"/>
                  <a:ea typeface="Verdana Pro Bold"/>
                  <a:cs typeface="Verdana Pro Bold"/>
                  <a:sym typeface="Verdana Pro Bold"/>
                </a:rPr>
                <a:t>5</a:t>
              </a:r>
            </a:p>
          </p:txBody>
        </p:sp>
      </p:grpSp>
      <p:sp>
        <p:nvSpPr>
          <p:cNvPr id="18" name="TextBox 18"/>
          <p:cNvSpPr txBox="1"/>
          <p:nvPr/>
        </p:nvSpPr>
        <p:spPr>
          <a:xfrm>
            <a:off x="1501872" y="2931048"/>
            <a:ext cx="13261692" cy="3838575"/>
          </a:xfrm>
          <a:prstGeom prst="rect">
            <a:avLst/>
          </a:prstGeom>
        </p:spPr>
        <p:txBody>
          <a:bodyPr lIns="0" tIns="0" rIns="0" bIns="0" rtlCol="0" anchor="t">
            <a:spAutoFit/>
          </a:bodyPr>
          <a:lstStyle/>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Tre regioner (Jylland, Fyn, Sjælland) etableres som koordinerende led.</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Afdelingsbestyrelser skal have mindst én ung under 18 år og 1–2 under 30 år.</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Fælles standardvedtægter for alle led – ét samlet sæt regler for hele DUI.</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Hvis et led ikke leverer, handler næste led (afdeling → region → HB → landsmøde).</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Fællesledelser, LUU og LBU foreslås nedlagt – generationsskifte tænkes i stedet ind i alle led.</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DUI’s Venner og FH tænkes ind i strukturen og får bl.a. observatørstatus i HB.</a:t>
            </a:r>
          </a:p>
          <a:p>
            <a:pPr algn="l">
              <a:lnSpc>
                <a:spcPts val="2099"/>
              </a:lnSpc>
            </a:pPr>
            <a:endParaRPr lang="en-US" sz="1499">
              <a:solidFill>
                <a:srgbClr val="000000"/>
              </a:solidFill>
              <a:latin typeface="Verdana Pro"/>
              <a:ea typeface="Verdana Pro"/>
              <a:cs typeface="Verdana Pro"/>
              <a:sym typeface="Verdana Pro"/>
            </a:endParaRPr>
          </a:p>
          <a:p>
            <a:pPr algn="l">
              <a:lnSpc>
                <a:spcPts val="2099"/>
              </a:lnSpc>
            </a:pPr>
            <a:r>
              <a:rPr lang="en-US" sz="1499" b="1">
                <a:solidFill>
                  <a:srgbClr val="000000"/>
                </a:solidFill>
                <a:latin typeface="Verdana Pro Bold"/>
                <a:ea typeface="Verdana Pro Bold"/>
                <a:cs typeface="Verdana Pro Bold"/>
                <a:sym typeface="Verdana Pro Bold"/>
              </a:rPr>
              <a:t>Drøft gerne i afdelingen:</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Er regionstanken en styrke for jer lokalt?</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Hvordan sikrer vi, at regionerne støtter – og ikke styrer?</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Hvad tænker I om aldersgrænser og krav om unge i bestyrelserne?</a:t>
            </a:r>
          </a:p>
          <a:p>
            <a:pPr algn="l">
              <a:lnSpc>
                <a:spcPts val="2099"/>
              </a:lnSpc>
            </a:pPr>
            <a:endParaRPr lang="en-US" sz="1499">
              <a:solidFill>
                <a:srgbClr val="000000"/>
              </a:solidFill>
              <a:latin typeface="Verdana Pro"/>
              <a:ea typeface="Verdana Pro"/>
              <a:cs typeface="Verdana Pro"/>
              <a:sym typeface="Verdana Pro"/>
            </a:endParaRPr>
          </a:p>
          <a:p>
            <a:pPr algn="l">
              <a:lnSpc>
                <a:spcPts val="2099"/>
              </a:lnSpc>
            </a:pPr>
            <a:r>
              <a:rPr lang="en-US" sz="1499" b="1">
                <a:solidFill>
                  <a:srgbClr val="000000"/>
                </a:solidFill>
                <a:latin typeface="Verdana Pro Bold"/>
                <a:ea typeface="Verdana Pro Bold"/>
                <a:cs typeface="Verdana Pro Bold"/>
                <a:sym typeface="Verdana Pro Bold"/>
              </a:rPr>
              <a:t>Kort sagt:</a:t>
            </a:r>
          </a:p>
          <a:p>
            <a:pPr algn="l">
              <a:lnSpc>
                <a:spcPts val="2099"/>
              </a:lnSpc>
            </a:pPr>
            <a:r>
              <a:rPr lang="en-US" sz="1499">
                <a:solidFill>
                  <a:srgbClr val="000000"/>
                </a:solidFill>
                <a:latin typeface="Verdana Pro"/>
                <a:ea typeface="Verdana Pro"/>
                <a:cs typeface="Verdana Pro"/>
                <a:sym typeface="Verdana Pro"/>
              </a:rPr>
              <a:t> En tydelig og enkel struktur, hvor ansvar og samarbejde går hånd i hånd.</a:t>
            </a:r>
          </a:p>
          <a:p>
            <a:pPr algn="l">
              <a:lnSpc>
                <a:spcPts val="2099"/>
              </a:lnSpc>
            </a:pPr>
            <a:endParaRPr lang="en-US" sz="1499">
              <a:solidFill>
                <a:srgbClr val="000000"/>
              </a:solidFill>
              <a:latin typeface="Verdana Pro"/>
              <a:ea typeface="Verdana Pro"/>
              <a:cs typeface="Verdana Pro"/>
              <a:sym typeface="Verdana Pro"/>
            </a:endParaRPr>
          </a:p>
        </p:txBody>
      </p:sp>
      <p:sp>
        <p:nvSpPr>
          <p:cNvPr id="19" name="Freeform 19"/>
          <p:cNvSpPr/>
          <p:nvPr/>
        </p:nvSpPr>
        <p:spPr>
          <a:xfrm>
            <a:off x="15473903" y="1852133"/>
            <a:ext cx="2195928" cy="2195928"/>
          </a:xfrm>
          <a:custGeom>
            <a:avLst/>
            <a:gdLst/>
            <a:ahLst/>
            <a:cxnLst/>
            <a:rect l="l" t="t" r="r" b="b"/>
            <a:pathLst>
              <a:path w="2195928" h="2195928">
                <a:moveTo>
                  <a:pt x="0" y="0"/>
                </a:moveTo>
                <a:lnTo>
                  <a:pt x="2195928" y="0"/>
                </a:lnTo>
                <a:lnTo>
                  <a:pt x="2195928" y="2195929"/>
                </a:lnTo>
                <a:lnTo>
                  <a:pt x="0" y="21959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a-DK"/>
          </a:p>
        </p:txBody>
      </p:sp>
      <p:sp>
        <p:nvSpPr>
          <p:cNvPr id="20" name="TextBox 20"/>
          <p:cNvSpPr txBox="1"/>
          <p:nvPr/>
        </p:nvSpPr>
        <p:spPr>
          <a:xfrm>
            <a:off x="419398" y="9759416"/>
            <a:ext cx="1218605"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December 2025</a:t>
            </a:r>
          </a:p>
        </p:txBody>
      </p:sp>
      <p:sp>
        <p:nvSpPr>
          <p:cNvPr id="21" name="TextBox 21"/>
          <p:cNvSpPr txBox="1"/>
          <p:nvPr/>
        </p:nvSpPr>
        <p:spPr>
          <a:xfrm>
            <a:off x="17306402" y="9759416"/>
            <a:ext cx="579090"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Side 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59873" y="248396"/>
            <a:ext cx="17768254" cy="9790207"/>
            <a:chOff x="0" y="0"/>
            <a:chExt cx="4679705" cy="2578491"/>
          </a:xfrm>
        </p:grpSpPr>
        <p:sp>
          <p:nvSpPr>
            <p:cNvPr id="3" name="Freeform 3"/>
            <p:cNvSpPr/>
            <p:nvPr/>
          </p:nvSpPr>
          <p:spPr>
            <a:xfrm>
              <a:off x="0" y="0"/>
              <a:ext cx="4679705" cy="2578491"/>
            </a:xfrm>
            <a:custGeom>
              <a:avLst/>
              <a:gdLst/>
              <a:ahLst/>
              <a:cxnLst/>
              <a:rect l="l" t="t" r="r" b="b"/>
              <a:pathLst>
                <a:path w="4679705" h="2578491">
                  <a:moveTo>
                    <a:pt x="0" y="0"/>
                  </a:moveTo>
                  <a:lnTo>
                    <a:pt x="4679705" y="0"/>
                  </a:lnTo>
                  <a:lnTo>
                    <a:pt x="4679705" y="2578491"/>
                  </a:lnTo>
                  <a:lnTo>
                    <a:pt x="0" y="2578491"/>
                  </a:lnTo>
                  <a:close/>
                </a:path>
              </a:pathLst>
            </a:custGeom>
            <a:solidFill>
              <a:srgbClr val="FFFFFF"/>
            </a:solidFill>
          </p:spPr>
          <p:txBody>
            <a:bodyPr/>
            <a:lstStyle/>
            <a:p>
              <a:endParaRPr lang="da-DK"/>
            </a:p>
          </p:txBody>
        </p:sp>
        <p:sp>
          <p:nvSpPr>
            <p:cNvPr id="4" name="TextBox 4"/>
            <p:cNvSpPr txBox="1"/>
            <p:nvPr/>
          </p:nvSpPr>
          <p:spPr>
            <a:xfrm>
              <a:off x="0" y="-38100"/>
              <a:ext cx="4679705" cy="2616591"/>
            </a:xfrm>
            <a:prstGeom prst="rect">
              <a:avLst/>
            </a:prstGeom>
          </p:spPr>
          <p:txBody>
            <a:bodyPr lIns="50800" tIns="50800" rIns="50800" bIns="50800" rtlCol="0" anchor="ctr"/>
            <a:lstStyle/>
            <a:p>
              <a:pPr algn="ctr">
                <a:lnSpc>
                  <a:spcPts val="2729"/>
                </a:lnSpc>
              </a:pPr>
              <a:endParaRPr/>
            </a:p>
          </p:txBody>
        </p:sp>
      </p:grpSp>
      <p:grpSp>
        <p:nvGrpSpPr>
          <p:cNvPr id="5" name="Group 5"/>
          <p:cNvGrpSpPr/>
          <p:nvPr/>
        </p:nvGrpSpPr>
        <p:grpSpPr>
          <a:xfrm>
            <a:off x="259873" y="248396"/>
            <a:ext cx="17768254" cy="1047797"/>
            <a:chOff x="0" y="0"/>
            <a:chExt cx="4679705" cy="275963"/>
          </a:xfrm>
        </p:grpSpPr>
        <p:sp>
          <p:nvSpPr>
            <p:cNvPr id="6" name="Freeform 6"/>
            <p:cNvSpPr/>
            <p:nvPr/>
          </p:nvSpPr>
          <p:spPr>
            <a:xfrm>
              <a:off x="0" y="0"/>
              <a:ext cx="4679705" cy="275963"/>
            </a:xfrm>
            <a:custGeom>
              <a:avLst/>
              <a:gdLst/>
              <a:ahLst/>
              <a:cxnLst/>
              <a:rect l="l" t="t" r="r" b="b"/>
              <a:pathLst>
                <a:path w="4679705" h="275963">
                  <a:moveTo>
                    <a:pt x="0" y="0"/>
                  </a:moveTo>
                  <a:lnTo>
                    <a:pt x="4679705" y="0"/>
                  </a:lnTo>
                  <a:lnTo>
                    <a:pt x="4679705" y="275963"/>
                  </a:lnTo>
                  <a:lnTo>
                    <a:pt x="0" y="275963"/>
                  </a:lnTo>
                  <a:close/>
                </a:path>
              </a:pathLst>
            </a:custGeom>
            <a:solidFill>
              <a:srgbClr val="F8F1E0"/>
            </a:solidFill>
          </p:spPr>
          <p:txBody>
            <a:bodyPr/>
            <a:lstStyle/>
            <a:p>
              <a:endParaRPr lang="da-DK"/>
            </a:p>
          </p:txBody>
        </p:sp>
        <p:sp>
          <p:nvSpPr>
            <p:cNvPr id="7" name="TextBox 7"/>
            <p:cNvSpPr txBox="1"/>
            <p:nvPr/>
          </p:nvSpPr>
          <p:spPr>
            <a:xfrm>
              <a:off x="0" y="-38100"/>
              <a:ext cx="4679705" cy="314063"/>
            </a:xfrm>
            <a:prstGeom prst="rect">
              <a:avLst/>
            </a:prstGeom>
          </p:spPr>
          <p:txBody>
            <a:bodyPr lIns="50800" tIns="50800" rIns="50800" bIns="50800" rtlCol="0" anchor="ctr"/>
            <a:lstStyle/>
            <a:p>
              <a:pPr algn="ctr">
                <a:lnSpc>
                  <a:spcPts val="2729"/>
                </a:lnSpc>
              </a:pPr>
              <a:endParaRPr/>
            </a:p>
          </p:txBody>
        </p:sp>
      </p:grpSp>
      <p:grpSp>
        <p:nvGrpSpPr>
          <p:cNvPr id="8" name="Group 8"/>
          <p:cNvGrpSpPr/>
          <p:nvPr/>
        </p:nvGrpSpPr>
        <p:grpSpPr>
          <a:xfrm>
            <a:off x="0" y="1296193"/>
            <a:ext cx="18288000" cy="267509"/>
            <a:chOff x="0" y="0"/>
            <a:chExt cx="4816593" cy="70455"/>
          </a:xfrm>
        </p:grpSpPr>
        <p:sp>
          <p:nvSpPr>
            <p:cNvPr id="9" name="Freeform 9"/>
            <p:cNvSpPr/>
            <p:nvPr/>
          </p:nvSpPr>
          <p:spPr>
            <a:xfrm>
              <a:off x="0" y="0"/>
              <a:ext cx="4816592" cy="70455"/>
            </a:xfrm>
            <a:custGeom>
              <a:avLst/>
              <a:gdLst/>
              <a:ahLst/>
              <a:cxnLst/>
              <a:rect l="l" t="t" r="r" b="b"/>
              <a:pathLst>
                <a:path w="4816592" h="70455">
                  <a:moveTo>
                    <a:pt x="0" y="0"/>
                  </a:moveTo>
                  <a:lnTo>
                    <a:pt x="4816592" y="0"/>
                  </a:lnTo>
                  <a:lnTo>
                    <a:pt x="4816592" y="70455"/>
                  </a:lnTo>
                  <a:lnTo>
                    <a:pt x="0" y="70455"/>
                  </a:lnTo>
                  <a:close/>
                </a:path>
              </a:pathLst>
            </a:custGeom>
            <a:solidFill>
              <a:srgbClr val="C2DDF0"/>
            </a:solidFill>
          </p:spPr>
          <p:txBody>
            <a:bodyPr/>
            <a:lstStyle/>
            <a:p>
              <a:endParaRPr lang="da-DK"/>
            </a:p>
          </p:txBody>
        </p:sp>
        <p:sp>
          <p:nvSpPr>
            <p:cNvPr id="10" name="TextBox 10"/>
            <p:cNvSpPr txBox="1"/>
            <p:nvPr/>
          </p:nvSpPr>
          <p:spPr>
            <a:xfrm>
              <a:off x="0" y="-38100"/>
              <a:ext cx="4816593" cy="108555"/>
            </a:xfrm>
            <a:prstGeom prst="rect">
              <a:avLst/>
            </a:prstGeom>
          </p:spPr>
          <p:txBody>
            <a:bodyPr lIns="50800" tIns="50800" rIns="50800" bIns="50800" rtlCol="0" anchor="ctr"/>
            <a:lstStyle/>
            <a:p>
              <a:pPr algn="ctr">
                <a:lnSpc>
                  <a:spcPts val="2729"/>
                </a:lnSpc>
              </a:pPr>
              <a:endParaRPr/>
            </a:p>
          </p:txBody>
        </p:sp>
      </p:grpSp>
      <p:sp>
        <p:nvSpPr>
          <p:cNvPr id="11" name="Freeform 11"/>
          <p:cNvSpPr/>
          <p:nvPr/>
        </p:nvSpPr>
        <p:spPr>
          <a:xfrm>
            <a:off x="7613131" y="342801"/>
            <a:ext cx="3061739" cy="858988"/>
          </a:xfrm>
          <a:custGeom>
            <a:avLst/>
            <a:gdLst/>
            <a:ahLst/>
            <a:cxnLst/>
            <a:rect l="l" t="t" r="r" b="b"/>
            <a:pathLst>
              <a:path w="3061739" h="858988">
                <a:moveTo>
                  <a:pt x="0" y="0"/>
                </a:moveTo>
                <a:lnTo>
                  <a:pt x="3061738" y="0"/>
                </a:lnTo>
                <a:lnTo>
                  <a:pt x="3061738" y="858988"/>
                </a:lnTo>
                <a:lnTo>
                  <a:pt x="0" y="858988"/>
                </a:lnTo>
                <a:lnTo>
                  <a:pt x="0" y="0"/>
                </a:lnTo>
                <a:close/>
              </a:path>
            </a:pathLst>
          </a:custGeom>
          <a:blipFill>
            <a:blip r:embed="rId2"/>
            <a:stretch>
              <a:fillRect l="-5711" t="-22751" r="-4878" b="-20605"/>
            </a:stretch>
          </a:blipFill>
        </p:spPr>
        <p:txBody>
          <a:bodyPr/>
          <a:lstStyle/>
          <a:p>
            <a:endParaRPr lang="da-DK"/>
          </a:p>
        </p:txBody>
      </p:sp>
      <p:grpSp>
        <p:nvGrpSpPr>
          <p:cNvPr id="12" name="Group 12"/>
          <p:cNvGrpSpPr/>
          <p:nvPr/>
        </p:nvGrpSpPr>
        <p:grpSpPr>
          <a:xfrm>
            <a:off x="1501872" y="2057628"/>
            <a:ext cx="13269418" cy="577488"/>
            <a:chOff x="0" y="0"/>
            <a:chExt cx="17692557" cy="769984"/>
          </a:xfrm>
        </p:grpSpPr>
        <p:sp>
          <p:nvSpPr>
            <p:cNvPr id="13" name="TextBox 13"/>
            <p:cNvSpPr txBox="1"/>
            <p:nvPr/>
          </p:nvSpPr>
          <p:spPr>
            <a:xfrm>
              <a:off x="830328" y="38917"/>
              <a:ext cx="16862229" cy="644525"/>
            </a:xfrm>
            <a:prstGeom prst="rect">
              <a:avLst/>
            </a:prstGeom>
          </p:spPr>
          <p:txBody>
            <a:bodyPr lIns="0" tIns="0" rIns="0" bIns="0" rtlCol="0" anchor="t">
              <a:spAutoFit/>
            </a:bodyPr>
            <a:lstStyle/>
            <a:p>
              <a:pPr algn="l">
                <a:lnSpc>
                  <a:spcPts val="4199"/>
                </a:lnSpc>
              </a:pPr>
              <a:r>
                <a:rPr lang="en-US" sz="2999" b="1">
                  <a:solidFill>
                    <a:srgbClr val="E62A31"/>
                  </a:solidFill>
                  <a:latin typeface="Verdana Pro Bold"/>
                  <a:ea typeface="Verdana Pro Bold"/>
                  <a:cs typeface="Verdana Pro Bold"/>
                  <a:sym typeface="Verdana Pro Bold"/>
                </a:rPr>
                <a:t>Forslag til ny kontingentmodel - enkel, retfærdig og fælles</a:t>
              </a:r>
            </a:p>
          </p:txBody>
        </p:sp>
        <p:grpSp>
          <p:nvGrpSpPr>
            <p:cNvPr id="14" name="Group 14"/>
            <p:cNvGrpSpPr/>
            <p:nvPr/>
          </p:nvGrpSpPr>
          <p:grpSpPr>
            <a:xfrm>
              <a:off x="0" y="0"/>
              <a:ext cx="608772" cy="769984"/>
              <a:chOff x="0" y="0"/>
              <a:chExt cx="100502" cy="127117"/>
            </a:xfrm>
          </p:grpSpPr>
          <p:sp>
            <p:nvSpPr>
              <p:cNvPr id="15" name="Freeform 15"/>
              <p:cNvSpPr/>
              <p:nvPr/>
            </p:nvSpPr>
            <p:spPr>
              <a:xfrm>
                <a:off x="0" y="0"/>
                <a:ext cx="100502" cy="127117"/>
              </a:xfrm>
              <a:custGeom>
                <a:avLst/>
                <a:gdLst/>
                <a:ahLst/>
                <a:cxnLst/>
                <a:rect l="l" t="t" r="r" b="b"/>
                <a:pathLst>
                  <a:path w="100502" h="127117">
                    <a:moveTo>
                      <a:pt x="50251" y="0"/>
                    </a:moveTo>
                    <a:lnTo>
                      <a:pt x="50251" y="0"/>
                    </a:lnTo>
                    <a:cubicBezTo>
                      <a:pt x="63579" y="0"/>
                      <a:pt x="76360" y="5294"/>
                      <a:pt x="85784" y="14718"/>
                    </a:cubicBezTo>
                    <a:cubicBezTo>
                      <a:pt x="95208" y="24142"/>
                      <a:pt x="100502" y="36924"/>
                      <a:pt x="100502" y="50251"/>
                    </a:cubicBezTo>
                    <a:lnTo>
                      <a:pt x="100502" y="76866"/>
                    </a:lnTo>
                    <a:cubicBezTo>
                      <a:pt x="100502" y="90193"/>
                      <a:pt x="95208" y="102975"/>
                      <a:pt x="85784" y="112399"/>
                    </a:cubicBezTo>
                    <a:cubicBezTo>
                      <a:pt x="76360" y="121822"/>
                      <a:pt x="63579" y="127117"/>
                      <a:pt x="50251" y="127117"/>
                    </a:cubicBezTo>
                    <a:lnTo>
                      <a:pt x="50251" y="127117"/>
                    </a:lnTo>
                    <a:cubicBezTo>
                      <a:pt x="22498" y="127117"/>
                      <a:pt x="0" y="104619"/>
                      <a:pt x="0" y="76866"/>
                    </a:cubicBezTo>
                    <a:lnTo>
                      <a:pt x="0" y="50251"/>
                    </a:lnTo>
                    <a:cubicBezTo>
                      <a:pt x="0" y="22498"/>
                      <a:pt x="22498" y="0"/>
                      <a:pt x="50251" y="0"/>
                    </a:cubicBezTo>
                    <a:close/>
                  </a:path>
                </a:pathLst>
              </a:custGeom>
              <a:solidFill>
                <a:srgbClr val="000000">
                  <a:alpha val="0"/>
                </a:srgbClr>
              </a:solidFill>
              <a:ln w="38100" cap="rnd">
                <a:solidFill>
                  <a:srgbClr val="E62A31"/>
                </a:solidFill>
                <a:prstDash val="solid"/>
                <a:round/>
              </a:ln>
            </p:spPr>
            <p:txBody>
              <a:bodyPr/>
              <a:lstStyle/>
              <a:p>
                <a:endParaRPr lang="da-DK"/>
              </a:p>
            </p:txBody>
          </p:sp>
          <p:sp>
            <p:nvSpPr>
              <p:cNvPr id="16" name="TextBox 16"/>
              <p:cNvSpPr txBox="1"/>
              <p:nvPr/>
            </p:nvSpPr>
            <p:spPr>
              <a:xfrm>
                <a:off x="0" y="-38100"/>
                <a:ext cx="100502" cy="165217"/>
              </a:xfrm>
              <a:prstGeom prst="rect">
                <a:avLst/>
              </a:prstGeom>
            </p:spPr>
            <p:txBody>
              <a:bodyPr lIns="50800" tIns="50800" rIns="50800" bIns="50800" rtlCol="0" anchor="ctr"/>
              <a:lstStyle/>
              <a:p>
                <a:pPr algn="ctr">
                  <a:lnSpc>
                    <a:spcPts val="2729"/>
                  </a:lnSpc>
                </a:pPr>
                <a:endParaRPr/>
              </a:p>
            </p:txBody>
          </p:sp>
        </p:grpSp>
        <p:sp>
          <p:nvSpPr>
            <p:cNvPr id="17" name="TextBox 17"/>
            <p:cNvSpPr txBox="1"/>
            <p:nvPr/>
          </p:nvSpPr>
          <p:spPr>
            <a:xfrm>
              <a:off x="76375" y="106295"/>
              <a:ext cx="456022" cy="519294"/>
            </a:xfrm>
            <a:prstGeom prst="rect">
              <a:avLst/>
            </a:prstGeom>
          </p:spPr>
          <p:txBody>
            <a:bodyPr lIns="0" tIns="0" rIns="0" bIns="0" rtlCol="0" anchor="t">
              <a:spAutoFit/>
            </a:bodyPr>
            <a:lstStyle/>
            <a:p>
              <a:pPr algn="ctr">
                <a:lnSpc>
                  <a:spcPts val="3350"/>
                </a:lnSpc>
              </a:pPr>
              <a:r>
                <a:rPr lang="en-US" sz="2393" b="1">
                  <a:solidFill>
                    <a:srgbClr val="E62A31"/>
                  </a:solidFill>
                  <a:latin typeface="Verdana Pro Bold"/>
                  <a:ea typeface="Verdana Pro Bold"/>
                  <a:cs typeface="Verdana Pro Bold"/>
                  <a:sym typeface="Verdana Pro Bold"/>
                </a:rPr>
                <a:t>6</a:t>
              </a:r>
            </a:p>
          </p:txBody>
        </p:sp>
      </p:grpSp>
      <p:sp>
        <p:nvSpPr>
          <p:cNvPr id="18" name="TextBox 18"/>
          <p:cNvSpPr txBox="1"/>
          <p:nvPr/>
        </p:nvSpPr>
        <p:spPr>
          <a:xfrm>
            <a:off x="1501872" y="2931048"/>
            <a:ext cx="13261692" cy="5638800"/>
          </a:xfrm>
          <a:prstGeom prst="rect">
            <a:avLst/>
          </a:prstGeom>
        </p:spPr>
        <p:txBody>
          <a:bodyPr lIns="0" tIns="0" rIns="0" bIns="0" rtlCol="0" anchor="t">
            <a:spAutoFit/>
          </a:bodyPr>
          <a:lstStyle/>
          <a:p>
            <a:pPr algn="l">
              <a:lnSpc>
                <a:spcPts val="2099"/>
              </a:lnSpc>
            </a:pPr>
            <a:r>
              <a:rPr lang="en-US" sz="1499">
                <a:solidFill>
                  <a:srgbClr val="000000"/>
                </a:solidFill>
                <a:latin typeface="Verdana Pro"/>
                <a:ea typeface="Verdana Pro"/>
                <a:cs typeface="Verdana Pro"/>
                <a:sym typeface="Verdana Pro"/>
              </a:rPr>
              <a:t>Her præsenteres arbejdsgruppens forslag til en ny fælles kontingentmodel, som kan skabe mere retfærdighed, styrke økonomien og frigøre tid lokalt.</a:t>
            </a:r>
          </a:p>
          <a:p>
            <a:pPr algn="l">
              <a:lnSpc>
                <a:spcPts val="2099"/>
              </a:lnSpc>
            </a:pPr>
            <a:endParaRPr lang="en-US" sz="1499">
              <a:solidFill>
                <a:srgbClr val="000000"/>
              </a:solidFill>
              <a:latin typeface="Verdana Pro"/>
              <a:ea typeface="Verdana Pro"/>
              <a:cs typeface="Verdana Pro"/>
              <a:sym typeface="Verdana Pro"/>
            </a:endParaRPr>
          </a:p>
          <a:p>
            <a:pPr algn="l">
              <a:lnSpc>
                <a:spcPts val="2099"/>
              </a:lnSpc>
            </a:pPr>
            <a:r>
              <a:rPr lang="en-US" sz="1499">
                <a:solidFill>
                  <a:srgbClr val="000000"/>
                </a:solidFill>
                <a:latin typeface="Verdana Pro"/>
                <a:ea typeface="Verdana Pro"/>
                <a:cs typeface="Verdana Pro"/>
                <a:sym typeface="Verdana Pro"/>
              </a:rPr>
              <a:t>Modellen foreslås sendt til afstemning på landsmødet 2026, med ikrafttrædelse i 2027.</a:t>
            </a:r>
          </a:p>
          <a:p>
            <a:pPr algn="l">
              <a:lnSpc>
                <a:spcPts val="2099"/>
              </a:lnSpc>
            </a:pPr>
            <a:r>
              <a:rPr lang="en-US" sz="1499">
                <a:solidFill>
                  <a:srgbClr val="000000"/>
                </a:solidFill>
                <a:latin typeface="Verdana Pro"/>
                <a:ea typeface="Verdana Pro"/>
                <a:cs typeface="Verdana Pro"/>
                <a:sym typeface="Verdana Pro"/>
              </a:rPr>
              <a:t>I dag fungerer kontingentet meget forskelligt fra afdeling til afdeling.</a:t>
            </a:r>
          </a:p>
          <a:p>
            <a:pPr algn="l">
              <a:lnSpc>
                <a:spcPts val="2099"/>
              </a:lnSpc>
            </a:pPr>
            <a:r>
              <a:rPr lang="en-US" sz="1499">
                <a:solidFill>
                  <a:srgbClr val="000000"/>
                </a:solidFill>
                <a:latin typeface="Verdana Pro"/>
                <a:ea typeface="Verdana Pro"/>
                <a:cs typeface="Verdana Pro"/>
                <a:sym typeface="Verdana Pro"/>
              </a:rPr>
              <a:t>Det skaber forvirring og unødigt administrativt arbejde.</a:t>
            </a:r>
          </a:p>
          <a:p>
            <a:pPr algn="l">
              <a:lnSpc>
                <a:spcPts val="2099"/>
              </a:lnSpc>
            </a:pPr>
            <a:endParaRPr lang="en-US" sz="1499">
              <a:solidFill>
                <a:srgbClr val="000000"/>
              </a:solidFill>
              <a:latin typeface="Verdana Pro"/>
              <a:ea typeface="Verdana Pro"/>
              <a:cs typeface="Verdana Pro"/>
              <a:sym typeface="Verdana Pro"/>
            </a:endParaRPr>
          </a:p>
          <a:p>
            <a:pPr algn="l">
              <a:lnSpc>
                <a:spcPts val="2099"/>
              </a:lnSpc>
            </a:pPr>
            <a:r>
              <a:rPr lang="en-US" sz="1499" b="1">
                <a:solidFill>
                  <a:srgbClr val="000000"/>
                </a:solidFill>
                <a:latin typeface="Verdana Pro Bold"/>
                <a:ea typeface="Verdana Pro Bold"/>
                <a:cs typeface="Verdana Pro Bold"/>
                <a:sym typeface="Verdana Pro Bold"/>
              </a:rPr>
              <a:t>Derfor foreslås én fælles model:</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Kontingent opkræves centralt af Sekretariatet via Vores-DUI.</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Fælles satser og medlemskategorier i hele landet.</a:t>
            </a:r>
          </a:p>
          <a:p>
            <a:pPr marL="323848" lvl="1" indent="-161924" algn="l">
              <a:lnSpc>
                <a:spcPts val="2099"/>
              </a:lnSpc>
              <a:buFont typeface="Arial"/>
              <a:buChar char="•"/>
            </a:pPr>
            <a:r>
              <a:rPr lang="en-US" sz="1499">
                <a:solidFill>
                  <a:srgbClr val="000000"/>
                </a:solidFill>
                <a:latin typeface="Verdana Pro"/>
                <a:ea typeface="Verdana Pro"/>
                <a:cs typeface="Verdana Pro"/>
                <a:sym typeface="Verdana Pro"/>
              </a:rPr>
              <a:t>Fordeling:</a:t>
            </a:r>
          </a:p>
          <a:p>
            <a:pPr algn="l">
              <a:lnSpc>
                <a:spcPts val="2099"/>
              </a:lnSpc>
            </a:pPr>
            <a:r>
              <a:rPr lang="en-US" sz="1499">
                <a:solidFill>
                  <a:srgbClr val="000000"/>
                </a:solidFill>
                <a:latin typeface="Verdana Pro"/>
                <a:ea typeface="Verdana Pro"/>
                <a:cs typeface="Verdana Pro"/>
                <a:sym typeface="Verdana Pro"/>
              </a:rPr>
              <a:t> → 25 kr. til landsforbundet (administration)</a:t>
            </a:r>
          </a:p>
          <a:p>
            <a:pPr algn="l">
              <a:lnSpc>
                <a:spcPts val="2099"/>
              </a:lnSpc>
            </a:pPr>
            <a:r>
              <a:rPr lang="en-US" sz="1499">
                <a:solidFill>
                  <a:srgbClr val="000000"/>
                </a:solidFill>
                <a:latin typeface="Verdana Pro"/>
                <a:ea typeface="Verdana Pro"/>
                <a:cs typeface="Verdana Pro"/>
                <a:sym typeface="Verdana Pro"/>
              </a:rPr>
              <a:t> → 100/200 kr. til regionen (afhængigt af medlemskategori)</a:t>
            </a:r>
          </a:p>
          <a:p>
            <a:pPr algn="l">
              <a:lnSpc>
                <a:spcPts val="2099"/>
              </a:lnSpc>
            </a:pPr>
            <a:r>
              <a:rPr lang="en-US" sz="1499">
                <a:solidFill>
                  <a:srgbClr val="000000"/>
                </a:solidFill>
                <a:latin typeface="Verdana Pro"/>
                <a:ea typeface="Verdana Pro"/>
                <a:cs typeface="Verdana Pro"/>
                <a:sym typeface="Verdana Pro"/>
              </a:rPr>
              <a:t> → Resten til afdelingen.</a:t>
            </a:r>
          </a:p>
          <a:p>
            <a:pPr algn="l">
              <a:lnSpc>
                <a:spcPts val="2099"/>
              </a:lnSpc>
            </a:pPr>
            <a:endParaRPr lang="en-US" sz="1499">
              <a:solidFill>
                <a:srgbClr val="000000"/>
              </a:solidFill>
              <a:latin typeface="Verdana Pro"/>
              <a:ea typeface="Verdana Pro"/>
              <a:cs typeface="Verdana Pro"/>
              <a:sym typeface="Verdana Pro"/>
            </a:endParaRPr>
          </a:p>
          <a:p>
            <a:pPr algn="l">
              <a:lnSpc>
                <a:spcPts val="2099"/>
              </a:lnSpc>
            </a:pPr>
            <a:r>
              <a:rPr lang="en-US" sz="1499" b="1">
                <a:solidFill>
                  <a:srgbClr val="000000"/>
                </a:solidFill>
                <a:latin typeface="Verdana Pro Bold"/>
                <a:ea typeface="Verdana Pro Bold"/>
                <a:cs typeface="Verdana Pro Bold"/>
                <a:sym typeface="Verdana Pro Bold"/>
              </a:rPr>
              <a:t>Eksempel:</a:t>
            </a:r>
          </a:p>
          <a:p>
            <a:pPr algn="l">
              <a:lnSpc>
                <a:spcPts val="2099"/>
              </a:lnSpc>
            </a:pPr>
            <a:r>
              <a:rPr lang="en-US" sz="1499">
                <a:solidFill>
                  <a:srgbClr val="000000"/>
                </a:solidFill>
                <a:latin typeface="Verdana Pro"/>
                <a:ea typeface="Verdana Pro"/>
                <a:cs typeface="Verdana Pro"/>
                <a:sym typeface="Verdana Pro"/>
              </a:rPr>
              <a:t>Et familiemedlemskab på 600 kr. fordeles sådan:</a:t>
            </a:r>
          </a:p>
          <a:p>
            <a:pPr algn="l">
              <a:lnSpc>
                <a:spcPts val="2099"/>
              </a:lnSpc>
            </a:pPr>
            <a:r>
              <a:rPr lang="en-US" sz="1499">
                <a:solidFill>
                  <a:srgbClr val="000000"/>
                </a:solidFill>
                <a:latin typeface="Verdana Pro"/>
                <a:ea typeface="Verdana Pro"/>
                <a:cs typeface="Verdana Pro"/>
                <a:sym typeface="Verdana Pro"/>
              </a:rPr>
              <a:t>→ 25 kr. til landsforbundet</a:t>
            </a:r>
          </a:p>
          <a:p>
            <a:pPr algn="l">
              <a:lnSpc>
                <a:spcPts val="2099"/>
              </a:lnSpc>
            </a:pPr>
            <a:r>
              <a:rPr lang="en-US" sz="1499">
                <a:solidFill>
                  <a:srgbClr val="000000"/>
                </a:solidFill>
                <a:latin typeface="Verdana Pro"/>
                <a:ea typeface="Verdana Pro"/>
                <a:cs typeface="Verdana Pro"/>
                <a:sym typeface="Verdana Pro"/>
              </a:rPr>
              <a:t>→ 200 kr. til regionen</a:t>
            </a:r>
          </a:p>
          <a:p>
            <a:pPr algn="l">
              <a:lnSpc>
                <a:spcPts val="2099"/>
              </a:lnSpc>
            </a:pPr>
            <a:r>
              <a:rPr lang="en-US" sz="1499">
                <a:solidFill>
                  <a:srgbClr val="000000"/>
                </a:solidFill>
                <a:latin typeface="Verdana Pro"/>
                <a:ea typeface="Verdana Pro"/>
                <a:cs typeface="Verdana Pro"/>
                <a:sym typeface="Verdana Pro"/>
              </a:rPr>
              <a:t>→ 375 kr. til afdelingen</a:t>
            </a:r>
          </a:p>
          <a:p>
            <a:pPr algn="l">
              <a:lnSpc>
                <a:spcPts val="2099"/>
              </a:lnSpc>
            </a:pPr>
            <a:endParaRPr lang="en-US" sz="1499">
              <a:solidFill>
                <a:srgbClr val="000000"/>
              </a:solidFill>
              <a:latin typeface="Verdana Pro"/>
              <a:ea typeface="Verdana Pro"/>
              <a:cs typeface="Verdana Pro"/>
              <a:sym typeface="Verdana Pro"/>
            </a:endParaRPr>
          </a:p>
          <a:p>
            <a:pPr algn="l">
              <a:lnSpc>
                <a:spcPts val="2099"/>
              </a:lnSpc>
            </a:pPr>
            <a:endParaRPr lang="en-US" sz="1499">
              <a:solidFill>
                <a:srgbClr val="000000"/>
              </a:solidFill>
              <a:latin typeface="Verdana Pro"/>
              <a:ea typeface="Verdana Pro"/>
              <a:cs typeface="Verdana Pro"/>
              <a:sym typeface="Verdana Pro"/>
            </a:endParaRPr>
          </a:p>
        </p:txBody>
      </p:sp>
      <p:sp>
        <p:nvSpPr>
          <p:cNvPr id="19" name="TextBox 19"/>
          <p:cNvSpPr txBox="1"/>
          <p:nvPr/>
        </p:nvSpPr>
        <p:spPr>
          <a:xfrm>
            <a:off x="1501872" y="8345693"/>
            <a:ext cx="6824662" cy="224155"/>
          </a:xfrm>
          <a:prstGeom prst="rect">
            <a:avLst/>
          </a:prstGeom>
        </p:spPr>
        <p:txBody>
          <a:bodyPr lIns="0" tIns="0" rIns="0" bIns="0" rtlCol="0" anchor="t">
            <a:spAutoFit/>
          </a:bodyPr>
          <a:lstStyle/>
          <a:p>
            <a:pPr algn="ctr">
              <a:lnSpc>
                <a:spcPts val="1820"/>
              </a:lnSpc>
              <a:spcBef>
                <a:spcPct val="0"/>
              </a:spcBef>
            </a:pPr>
            <a:r>
              <a:rPr lang="en-US" sz="1300" i="1">
                <a:solidFill>
                  <a:srgbClr val="000000"/>
                </a:solidFill>
                <a:latin typeface="Verdana Pro Italics"/>
                <a:ea typeface="Verdana Pro Italics"/>
                <a:cs typeface="Verdana Pro Italics"/>
                <a:sym typeface="Verdana Pro Italics"/>
              </a:rPr>
              <a:t>Forslag til medlemskategorier i den nye kontingentmodel findes på følgende sider.</a:t>
            </a:r>
          </a:p>
        </p:txBody>
      </p:sp>
      <p:sp>
        <p:nvSpPr>
          <p:cNvPr id="20" name="TextBox 20"/>
          <p:cNvSpPr txBox="1"/>
          <p:nvPr/>
        </p:nvSpPr>
        <p:spPr>
          <a:xfrm>
            <a:off x="9914936" y="5114925"/>
            <a:ext cx="7073652" cy="1857375"/>
          </a:xfrm>
          <a:prstGeom prst="rect">
            <a:avLst/>
          </a:prstGeom>
        </p:spPr>
        <p:txBody>
          <a:bodyPr lIns="0" tIns="0" rIns="0" bIns="0" rtlCol="0" anchor="t">
            <a:spAutoFit/>
          </a:bodyPr>
          <a:lstStyle/>
          <a:p>
            <a:pPr algn="ctr">
              <a:lnSpc>
                <a:spcPts val="2100"/>
              </a:lnSpc>
              <a:spcBef>
                <a:spcPct val="0"/>
              </a:spcBef>
            </a:pPr>
            <a:r>
              <a:rPr lang="en-US" sz="1500" b="1">
                <a:solidFill>
                  <a:srgbClr val="000000"/>
                </a:solidFill>
                <a:latin typeface="Verdana Pro Bold"/>
                <a:ea typeface="Verdana Pro Bold"/>
                <a:cs typeface="Verdana Pro Bold"/>
                <a:sym typeface="Verdana Pro Bold"/>
              </a:rPr>
              <a:t>Drøft gerne i afdelingen:</a:t>
            </a:r>
          </a:p>
          <a:p>
            <a:pPr algn="ctr">
              <a:lnSpc>
                <a:spcPts val="2100"/>
              </a:lnSpc>
              <a:spcBef>
                <a:spcPct val="0"/>
              </a:spcBef>
            </a:pPr>
            <a:r>
              <a:rPr lang="en-US" sz="1500">
                <a:solidFill>
                  <a:srgbClr val="000000"/>
                </a:solidFill>
                <a:latin typeface="Verdana Pro"/>
                <a:ea typeface="Verdana Pro"/>
                <a:cs typeface="Verdana Pro"/>
                <a:sym typeface="Verdana Pro"/>
              </a:rPr>
              <a:t>Giver fordelingen mening for jer?</a:t>
            </a:r>
          </a:p>
          <a:p>
            <a:pPr algn="ctr">
              <a:lnSpc>
                <a:spcPts val="2100"/>
              </a:lnSpc>
              <a:spcBef>
                <a:spcPct val="0"/>
              </a:spcBef>
            </a:pPr>
            <a:r>
              <a:rPr lang="en-US" sz="1500">
                <a:solidFill>
                  <a:srgbClr val="000000"/>
                </a:solidFill>
                <a:latin typeface="Verdana Pro"/>
                <a:ea typeface="Verdana Pro"/>
                <a:cs typeface="Verdana Pro"/>
                <a:sym typeface="Verdana Pro"/>
              </a:rPr>
              <a:t>Er medlemskategorierne dækkende?</a:t>
            </a:r>
          </a:p>
          <a:p>
            <a:pPr algn="ctr">
              <a:lnSpc>
                <a:spcPts val="2100"/>
              </a:lnSpc>
              <a:spcBef>
                <a:spcPct val="0"/>
              </a:spcBef>
            </a:pPr>
            <a:r>
              <a:rPr lang="en-US" sz="1500">
                <a:solidFill>
                  <a:srgbClr val="000000"/>
                </a:solidFill>
                <a:latin typeface="Verdana Pro"/>
                <a:ea typeface="Verdana Pro"/>
                <a:cs typeface="Verdana Pro"/>
                <a:sym typeface="Verdana Pro"/>
              </a:rPr>
              <a:t>Hvad ser I som fordele og udfordringer ved en fælles model?</a:t>
            </a:r>
          </a:p>
          <a:p>
            <a:pPr algn="ctr">
              <a:lnSpc>
                <a:spcPts val="2100"/>
              </a:lnSpc>
              <a:spcBef>
                <a:spcPct val="0"/>
              </a:spcBef>
            </a:pPr>
            <a:r>
              <a:rPr lang="en-US" sz="1500">
                <a:solidFill>
                  <a:srgbClr val="000000"/>
                </a:solidFill>
                <a:latin typeface="Verdana Pro"/>
                <a:ea typeface="Verdana Pro"/>
                <a:cs typeface="Verdana Pro"/>
                <a:sym typeface="Verdana Pro"/>
              </a:rPr>
              <a:t> </a:t>
            </a:r>
          </a:p>
          <a:p>
            <a:pPr algn="ctr">
              <a:lnSpc>
                <a:spcPts val="2100"/>
              </a:lnSpc>
              <a:spcBef>
                <a:spcPct val="0"/>
              </a:spcBef>
            </a:pPr>
            <a:r>
              <a:rPr lang="en-US" sz="1500" b="1">
                <a:solidFill>
                  <a:srgbClr val="000000"/>
                </a:solidFill>
                <a:latin typeface="Verdana Pro Bold"/>
                <a:ea typeface="Verdana Pro Bold"/>
                <a:cs typeface="Verdana Pro Bold"/>
                <a:sym typeface="Verdana Pro Bold"/>
              </a:rPr>
              <a:t>Kort sagt:</a:t>
            </a:r>
          </a:p>
          <a:p>
            <a:pPr algn="ctr">
              <a:lnSpc>
                <a:spcPts val="2100"/>
              </a:lnSpc>
              <a:spcBef>
                <a:spcPct val="0"/>
              </a:spcBef>
            </a:pPr>
            <a:r>
              <a:rPr lang="en-US" sz="1500">
                <a:solidFill>
                  <a:srgbClr val="000000"/>
                </a:solidFill>
                <a:latin typeface="Verdana Pro"/>
                <a:ea typeface="Verdana Pro"/>
                <a:cs typeface="Verdana Pro"/>
                <a:sym typeface="Verdana Pro"/>
              </a:rPr>
              <a:t> Mindre administration, mere retfærdighed – og flere penge til aktiviteter.</a:t>
            </a:r>
          </a:p>
        </p:txBody>
      </p:sp>
      <p:grpSp>
        <p:nvGrpSpPr>
          <p:cNvPr id="21" name="Group 21"/>
          <p:cNvGrpSpPr/>
          <p:nvPr/>
        </p:nvGrpSpPr>
        <p:grpSpPr>
          <a:xfrm>
            <a:off x="9665625" y="4809449"/>
            <a:ext cx="7572274" cy="2496903"/>
            <a:chOff x="0" y="0"/>
            <a:chExt cx="1994344" cy="657621"/>
          </a:xfrm>
        </p:grpSpPr>
        <p:sp>
          <p:nvSpPr>
            <p:cNvPr id="22" name="Freeform 22"/>
            <p:cNvSpPr/>
            <p:nvPr/>
          </p:nvSpPr>
          <p:spPr>
            <a:xfrm>
              <a:off x="0" y="0"/>
              <a:ext cx="1994344" cy="657621"/>
            </a:xfrm>
            <a:custGeom>
              <a:avLst/>
              <a:gdLst/>
              <a:ahLst/>
              <a:cxnLst/>
              <a:rect l="l" t="t" r="r" b="b"/>
              <a:pathLst>
                <a:path w="1994344" h="657621">
                  <a:moveTo>
                    <a:pt x="17381" y="0"/>
                  </a:moveTo>
                  <a:lnTo>
                    <a:pt x="1976963" y="0"/>
                  </a:lnTo>
                  <a:cubicBezTo>
                    <a:pt x="1981573" y="0"/>
                    <a:pt x="1985994" y="1831"/>
                    <a:pt x="1989253" y="5091"/>
                  </a:cubicBezTo>
                  <a:cubicBezTo>
                    <a:pt x="1992513" y="8350"/>
                    <a:pt x="1994344" y="12771"/>
                    <a:pt x="1994344" y="17381"/>
                  </a:cubicBezTo>
                  <a:lnTo>
                    <a:pt x="1994344" y="640240"/>
                  </a:lnTo>
                  <a:cubicBezTo>
                    <a:pt x="1994344" y="649839"/>
                    <a:pt x="1986562" y="657621"/>
                    <a:pt x="1976963" y="657621"/>
                  </a:cubicBezTo>
                  <a:lnTo>
                    <a:pt x="17381" y="657621"/>
                  </a:lnTo>
                  <a:cubicBezTo>
                    <a:pt x="7782" y="657621"/>
                    <a:pt x="0" y="649839"/>
                    <a:pt x="0" y="640240"/>
                  </a:cubicBezTo>
                  <a:lnTo>
                    <a:pt x="0" y="17381"/>
                  </a:lnTo>
                  <a:cubicBezTo>
                    <a:pt x="0" y="7782"/>
                    <a:pt x="7782" y="0"/>
                    <a:pt x="17381" y="0"/>
                  </a:cubicBezTo>
                  <a:close/>
                </a:path>
              </a:pathLst>
            </a:custGeom>
            <a:solidFill>
              <a:srgbClr val="000000">
                <a:alpha val="0"/>
              </a:srgbClr>
            </a:solidFill>
            <a:ln w="38100" cap="sq">
              <a:solidFill>
                <a:srgbClr val="C2DDF0"/>
              </a:solidFill>
              <a:prstDash val="solid"/>
              <a:miter/>
            </a:ln>
          </p:spPr>
          <p:txBody>
            <a:bodyPr/>
            <a:lstStyle/>
            <a:p>
              <a:endParaRPr lang="da-DK"/>
            </a:p>
          </p:txBody>
        </p:sp>
        <p:sp>
          <p:nvSpPr>
            <p:cNvPr id="23" name="TextBox 23"/>
            <p:cNvSpPr txBox="1"/>
            <p:nvPr/>
          </p:nvSpPr>
          <p:spPr>
            <a:xfrm>
              <a:off x="0" y="-38100"/>
              <a:ext cx="1994344" cy="695721"/>
            </a:xfrm>
            <a:prstGeom prst="rect">
              <a:avLst/>
            </a:prstGeom>
          </p:spPr>
          <p:txBody>
            <a:bodyPr lIns="50800" tIns="50800" rIns="50800" bIns="50800" rtlCol="0" anchor="ctr"/>
            <a:lstStyle/>
            <a:p>
              <a:pPr algn="ctr">
                <a:lnSpc>
                  <a:spcPts val="2729"/>
                </a:lnSpc>
              </a:pPr>
              <a:endParaRPr/>
            </a:p>
          </p:txBody>
        </p:sp>
      </p:grpSp>
      <p:sp>
        <p:nvSpPr>
          <p:cNvPr id="24" name="TextBox 24"/>
          <p:cNvSpPr txBox="1"/>
          <p:nvPr/>
        </p:nvSpPr>
        <p:spPr>
          <a:xfrm>
            <a:off x="419398" y="9759416"/>
            <a:ext cx="1218605"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December 2025</a:t>
            </a:r>
          </a:p>
        </p:txBody>
      </p:sp>
      <p:sp>
        <p:nvSpPr>
          <p:cNvPr id="25" name="TextBox 25"/>
          <p:cNvSpPr txBox="1"/>
          <p:nvPr/>
        </p:nvSpPr>
        <p:spPr>
          <a:xfrm>
            <a:off x="17306402" y="9759416"/>
            <a:ext cx="579090"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Side 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59873" y="248396"/>
            <a:ext cx="17768254" cy="9790207"/>
            <a:chOff x="0" y="0"/>
            <a:chExt cx="4679705" cy="2578491"/>
          </a:xfrm>
        </p:grpSpPr>
        <p:sp>
          <p:nvSpPr>
            <p:cNvPr id="3" name="Freeform 3"/>
            <p:cNvSpPr/>
            <p:nvPr/>
          </p:nvSpPr>
          <p:spPr>
            <a:xfrm>
              <a:off x="0" y="0"/>
              <a:ext cx="4679705" cy="2578491"/>
            </a:xfrm>
            <a:custGeom>
              <a:avLst/>
              <a:gdLst/>
              <a:ahLst/>
              <a:cxnLst/>
              <a:rect l="l" t="t" r="r" b="b"/>
              <a:pathLst>
                <a:path w="4679705" h="2578491">
                  <a:moveTo>
                    <a:pt x="0" y="0"/>
                  </a:moveTo>
                  <a:lnTo>
                    <a:pt x="4679705" y="0"/>
                  </a:lnTo>
                  <a:lnTo>
                    <a:pt x="4679705" y="2578491"/>
                  </a:lnTo>
                  <a:lnTo>
                    <a:pt x="0" y="2578491"/>
                  </a:lnTo>
                  <a:close/>
                </a:path>
              </a:pathLst>
            </a:custGeom>
            <a:solidFill>
              <a:srgbClr val="FFFFFF"/>
            </a:solidFill>
          </p:spPr>
          <p:txBody>
            <a:bodyPr/>
            <a:lstStyle/>
            <a:p>
              <a:endParaRPr lang="da-DK"/>
            </a:p>
          </p:txBody>
        </p:sp>
        <p:sp>
          <p:nvSpPr>
            <p:cNvPr id="4" name="TextBox 4"/>
            <p:cNvSpPr txBox="1"/>
            <p:nvPr/>
          </p:nvSpPr>
          <p:spPr>
            <a:xfrm>
              <a:off x="0" y="-38100"/>
              <a:ext cx="4679705" cy="2616591"/>
            </a:xfrm>
            <a:prstGeom prst="rect">
              <a:avLst/>
            </a:prstGeom>
          </p:spPr>
          <p:txBody>
            <a:bodyPr lIns="50800" tIns="50800" rIns="50800" bIns="50800" rtlCol="0" anchor="ctr"/>
            <a:lstStyle/>
            <a:p>
              <a:pPr algn="ctr">
                <a:lnSpc>
                  <a:spcPts val="2729"/>
                </a:lnSpc>
              </a:pPr>
              <a:endParaRPr/>
            </a:p>
          </p:txBody>
        </p:sp>
      </p:grpSp>
      <p:grpSp>
        <p:nvGrpSpPr>
          <p:cNvPr id="5" name="Group 5"/>
          <p:cNvGrpSpPr/>
          <p:nvPr/>
        </p:nvGrpSpPr>
        <p:grpSpPr>
          <a:xfrm>
            <a:off x="259873" y="248396"/>
            <a:ext cx="17768254" cy="1047797"/>
            <a:chOff x="0" y="0"/>
            <a:chExt cx="4679705" cy="275963"/>
          </a:xfrm>
        </p:grpSpPr>
        <p:sp>
          <p:nvSpPr>
            <p:cNvPr id="6" name="Freeform 6"/>
            <p:cNvSpPr/>
            <p:nvPr/>
          </p:nvSpPr>
          <p:spPr>
            <a:xfrm>
              <a:off x="0" y="0"/>
              <a:ext cx="4679705" cy="275963"/>
            </a:xfrm>
            <a:custGeom>
              <a:avLst/>
              <a:gdLst/>
              <a:ahLst/>
              <a:cxnLst/>
              <a:rect l="l" t="t" r="r" b="b"/>
              <a:pathLst>
                <a:path w="4679705" h="275963">
                  <a:moveTo>
                    <a:pt x="0" y="0"/>
                  </a:moveTo>
                  <a:lnTo>
                    <a:pt x="4679705" y="0"/>
                  </a:lnTo>
                  <a:lnTo>
                    <a:pt x="4679705" y="275963"/>
                  </a:lnTo>
                  <a:lnTo>
                    <a:pt x="0" y="275963"/>
                  </a:lnTo>
                  <a:close/>
                </a:path>
              </a:pathLst>
            </a:custGeom>
            <a:solidFill>
              <a:srgbClr val="F8F1E0"/>
            </a:solidFill>
          </p:spPr>
          <p:txBody>
            <a:bodyPr/>
            <a:lstStyle/>
            <a:p>
              <a:endParaRPr lang="da-DK"/>
            </a:p>
          </p:txBody>
        </p:sp>
        <p:sp>
          <p:nvSpPr>
            <p:cNvPr id="7" name="TextBox 7"/>
            <p:cNvSpPr txBox="1"/>
            <p:nvPr/>
          </p:nvSpPr>
          <p:spPr>
            <a:xfrm>
              <a:off x="0" y="-38100"/>
              <a:ext cx="4679705" cy="314063"/>
            </a:xfrm>
            <a:prstGeom prst="rect">
              <a:avLst/>
            </a:prstGeom>
          </p:spPr>
          <p:txBody>
            <a:bodyPr lIns="50800" tIns="50800" rIns="50800" bIns="50800" rtlCol="0" anchor="ctr"/>
            <a:lstStyle/>
            <a:p>
              <a:pPr algn="ctr">
                <a:lnSpc>
                  <a:spcPts val="2729"/>
                </a:lnSpc>
              </a:pPr>
              <a:endParaRPr/>
            </a:p>
          </p:txBody>
        </p:sp>
      </p:grpSp>
      <p:grpSp>
        <p:nvGrpSpPr>
          <p:cNvPr id="8" name="Group 8"/>
          <p:cNvGrpSpPr/>
          <p:nvPr/>
        </p:nvGrpSpPr>
        <p:grpSpPr>
          <a:xfrm>
            <a:off x="0" y="1296193"/>
            <a:ext cx="18288000" cy="267509"/>
            <a:chOff x="0" y="0"/>
            <a:chExt cx="4816593" cy="70455"/>
          </a:xfrm>
        </p:grpSpPr>
        <p:sp>
          <p:nvSpPr>
            <p:cNvPr id="9" name="Freeform 9"/>
            <p:cNvSpPr/>
            <p:nvPr/>
          </p:nvSpPr>
          <p:spPr>
            <a:xfrm>
              <a:off x="0" y="0"/>
              <a:ext cx="4816592" cy="70455"/>
            </a:xfrm>
            <a:custGeom>
              <a:avLst/>
              <a:gdLst/>
              <a:ahLst/>
              <a:cxnLst/>
              <a:rect l="l" t="t" r="r" b="b"/>
              <a:pathLst>
                <a:path w="4816592" h="70455">
                  <a:moveTo>
                    <a:pt x="0" y="0"/>
                  </a:moveTo>
                  <a:lnTo>
                    <a:pt x="4816592" y="0"/>
                  </a:lnTo>
                  <a:lnTo>
                    <a:pt x="4816592" y="70455"/>
                  </a:lnTo>
                  <a:lnTo>
                    <a:pt x="0" y="70455"/>
                  </a:lnTo>
                  <a:close/>
                </a:path>
              </a:pathLst>
            </a:custGeom>
            <a:solidFill>
              <a:srgbClr val="C2DDF0"/>
            </a:solidFill>
          </p:spPr>
          <p:txBody>
            <a:bodyPr/>
            <a:lstStyle/>
            <a:p>
              <a:endParaRPr lang="da-DK"/>
            </a:p>
          </p:txBody>
        </p:sp>
        <p:sp>
          <p:nvSpPr>
            <p:cNvPr id="10" name="TextBox 10"/>
            <p:cNvSpPr txBox="1"/>
            <p:nvPr/>
          </p:nvSpPr>
          <p:spPr>
            <a:xfrm>
              <a:off x="0" y="-38100"/>
              <a:ext cx="4816593" cy="108555"/>
            </a:xfrm>
            <a:prstGeom prst="rect">
              <a:avLst/>
            </a:prstGeom>
          </p:spPr>
          <p:txBody>
            <a:bodyPr lIns="50800" tIns="50800" rIns="50800" bIns="50800" rtlCol="0" anchor="ctr"/>
            <a:lstStyle/>
            <a:p>
              <a:pPr algn="ctr">
                <a:lnSpc>
                  <a:spcPts val="2729"/>
                </a:lnSpc>
              </a:pPr>
              <a:endParaRPr/>
            </a:p>
          </p:txBody>
        </p:sp>
      </p:grpSp>
      <p:sp>
        <p:nvSpPr>
          <p:cNvPr id="11" name="Freeform 11"/>
          <p:cNvSpPr/>
          <p:nvPr/>
        </p:nvSpPr>
        <p:spPr>
          <a:xfrm>
            <a:off x="7613131" y="342801"/>
            <a:ext cx="3061739" cy="858988"/>
          </a:xfrm>
          <a:custGeom>
            <a:avLst/>
            <a:gdLst/>
            <a:ahLst/>
            <a:cxnLst/>
            <a:rect l="l" t="t" r="r" b="b"/>
            <a:pathLst>
              <a:path w="3061739" h="858988">
                <a:moveTo>
                  <a:pt x="0" y="0"/>
                </a:moveTo>
                <a:lnTo>
                  <a:pt x="3061738" y="0"/>
                </a:lnTo>
                <a:lnTo>
                  <a:pt x="3061738" y="858988"/>
                </a:lnTo>
                <a:lnTo>
                  <a:pt x="0" y="858988"/>
                </a:lnTo>
                <a:lnTo>
                  <a:pt x="0" y="0"/>
                </a:lnTo>
                <a:close/>
              </a:path>
            </a:pathLst>
          </a:custGeom>
          <a:blipFill>
            <a:blip r:embed="rId2"/>
            <a:stretch>
              <a:fillRect l="-5711" t="-22751" r="-4878" b="-20605"/>
            </a:stretch>
          </a:blipFill>
        </p:spPr>
        <p:txBody>
          <a:bodyPr/>
          <a:lstStyle/>
          <a:p>
            <a:endParaRPr lang="da-DK"/>
          </a:p>
        </p:txBody>
      </p:sp>
      <p:sp>
        <p:nvSpPr>
          <p:cNvPr id="12" name="TextBox 12"/>
          <p:cNvSpPr txBox="1"/>
          <p:nvPr/>
        </p:nvSpPr>
        <p:spPr>
          <a:xfrm>
            <a:off x="1501872" y="2019528"/>
            <a:ext cx="10831308" cy="339725"/>
          </a:xfrm>
          <a:prstGeom prst="rect">
            <a:avLst/>
          </a:prstGeom>
        </p:spPr>
        <p:txBody>
          <a:bodyPr lIns="0" tIns="0" rIns="0" bIns="0" rtlCol="0" anchor="t">
            <a:spAutoFit/>
          </a:bodyPr>
          <a:lstStyle/>
          <a:p>
            <a:pPr algn="l">
              <a:lnSpc>
                <a:spcPts val="2800"/>
              </a:lnSpc>
            </a:pPr>
            <a:r>
              <a:rPr lang="en-US" sz="2000" b="1">
                <a:solidFill>
                  <a:srgbClr val="E62A31"/>
                </a:solidFill>
                <a:latin typeface="Verdana Pro Bold"/>
                <a:ea typeface="Verdana Pro Bold"/>
                <a:cs typeface="Verdana Pro Bold"/>
                <a:sym typeface="Verdana Pro Bold"/>
              </a:rPr>
              <a:t>Forslag til medlemskategorier i den nye kontingentmodel</a:t>
            </a:r>
          </a:p>
        </p:txBody>
      </p:sp>
      <p:sp>
        <p:nvSpPr>
          <p:cNvPr id="13" name="TextBox 13"/>
          <p:cNvSpPr txBox="1"/>
          <p:nvPr/>
        </p:nvSpPr>
        <p:spPr>
          <a:xfrm>
            <a:off x="1501872" y="2600325"/>
            <a:ext cx="15577706" cy="6657975"/>
          </a:xfrm>
          <a:prstGeom prst="rect">
            <a:avLst/>
          </a:prstGeom>
        </p:spPr>
        <p:txBody>
          <a:bodyPr lIns="0" tIns="0" rIns="0" bIns="0" rtlCol="0" anchor="t">
            <a:spAutoFit/>
          </a:bodyPr>
          <a:lstStyle/>
          <a:p>
            <a:pPr algn="l">
              <a:lnSpc>
                <a:spcPts val="2100"/>
              </a:lnSpc>
              <a:spcBef>
                <a:spcPct val="0"/>
              </a:spcBef>
            </a:pPr>
            <a:r>
              <a:rPr lang="en-US" sz="1500" b="1">
                <a:solidFill>
                  <a:srgbClr val="000000"/>
                </a:solidFill>
                <a:latin typeface="Verdana Pro Bold"/>
                <a:ea typeface="Verdana Pro Bold"/>
                <a:cs typeface="Verdana Pro Bold"/>
                <a:sym typeface="Verdana Pro Bold"/>
              </a:rPr>
              <a:t>1️⃣ Enkeltmedlem – 300 kr. årligt</a:t>
            </a:r>
          </a:p>
          <a:p>
            <a:pPr algn="l">
              <a:lnSpc>
                <a:spcPts val="2100"/>
              </a:lnSpc>
              <a:spcBef>
                <a:spcPct val="0"/>
              </a:spcBef>
            </a:pPr>
            <a:r>
              <a:rPr lang="en-US" sz="1500">
                <a:solidFill>
                  <a:srgbClr val="000000"/>
                </a:solidFill>
                <a:latin typeface="Verdana Pro"/>
                <a:ea typeface="Verdana Pro"/>
                <a:cs typeface="Verdana Pro"/>
                <a:sym typeface="Verdana Pro"/>
              </a:rPr>
              <a:t> - Et personligt medlemskab for børn, unge eller voksne, som deltager i DUI’s aktiviteter alene.</a:t>
            </a:r>
          </a:p>
          <a:p>
            <a:pPr algn="l">
              <a:lnSpc>
                <a:spcPts val="2100"/>
              </a:lnSpc>
              <a:spcBef>
                <a:spcPct val="0"/>
              </a:spcBef>
            </a:pPr>
            <a:r>
              <a:rPr lang="en-US" sz="1500">
                <a:solidFill>
                  <a:srgbClr val="000000"/>
                </a:solidFill>
                <a:latin typeface="Verdana Pro"/>
                <a:ea typeface="Verdana Pro"/>
                <a:cs typeface="Verdana Pro"/>
                <a:sym typeface="Verdana Pro"/>
              </a:rPr>
              <a:t> </a:t>
            </a:r>
          </a:p>
          <a:p>
            <a:pPr algn="l">
              <a:lnSpc>
                <a:spcPts val="2100"/>
              </a:lnSpc>
              <a:spcBef>
                <a:spcPct val="0"/>
              </a:spcBef>
            </a:pPr>
            <a:r>
              <a:rPr lang="en-US" sz="1500" b="1">
                <a:solidFill>
                  <a:srgbClr val="000000"/>
                </a:solidFill>
                <a:latin typeface="Verdana Pro Bold"/>
                <a:ea typeface="Verdana Pro Bold"/>
                <a:cs typeface="Verdana Pro Bold"/>
                <a:sym typeface="Verdana Pro Bold"/>
              </a:rPr>
              <a:t>2️⃣ Familiemedlem – 600 kr. årligt</a:t>
            </a:r>
          </a:p>
          <a:p>
            <a:pPr algn="l">
              <a:lnSpc>
                <a:spcPts val="2100"/>
              </a:lnSpc>
              <a:spcBef>
                <a:spcPct val="0"/>
              </a:spcBef>
            </a:pPr>
            <a:r>
              <a:rPr lang="en-US" sz="1500">
                <a:solidFill>
                  <a:srgbClr val="000000"/>
                </a:solidFill>
                <a:latin typeface="Verdana Pro"/>
                <a:ea typeface="Verdana Pro"/>
                <a:cs typeface="Verdana Pro"/>
                <a:sym typeface="Verdana Pro"/>
              </a:rPr>
              <a:t> - Et samlet medlemskab, der dækker hele husstanden – fx forældre og børn, der deltager i aktiviteter sammen.</a:t>
            </a:r>
          </a:p>
          <a:p>
            <a:pPr algn="l">
              <a:lnSpc>
                <a:spcPts val="2100"/>
              </a:lnSpc>
              <a:spcBef>
                <a:spcPct val="0"/>
              </a:spcBef>
            </a:pPr>
            <a:r>
              <a:rPr lang="en-US" sz="1500">
                <a:solidFill>
                  <a:srgbClr val="000000"/>
                </a:solidFill>
                <a:latin typeface="Verdana Pro"/>
                <a:ea typeface="Verdana Pro"/>
                <a:cs typeface="Verdana Pro"/>
                <a:sym typeface="Verdana Pro"/>
              </a:rPr>
              <a:t> </a:t>
            </a:r>
          </a:p>
          <a:p>
            <a:pPr algn="l">
              <a:lnSpc>
                <a:spcPts val="2100"/>
              </a:lnSpc>
              <a:spcBef>
                <a:spcPct val="0"/>
              </a:spcBef>
            </a:pPr>
            <a:r>
              <a:rPr lang="en-US" sz="1500" b="1">
                <a:solidFill>
                  <a:srgbClr val="000000"/>
                </a:solidFill>
                <a:latin typeface="Verdana Pro Bold"/>
                <a:ea typeface="Verdana Pro Bold"/>
                <a:cs typeface="Verdana Pro Bold"/>
                <a:sym typeface="Verdana Pro Bold"/>
              </a:rPr>
              <a:t>3️⃣ Frivilligmedlem (nyt) – 150 kr. årligt</a:t>
            </a:r>
          </a:p>
          <a:p>
            <a:pPr algn="l">
              <a:lnSpc>
                <a:spcPts val="2100"/>
              </a:lnSpc>
              <a:spcBef>
                <a:spcPct val="0"/>
              </a:spcBef>
            </a:pPr>
            <a:r>
              <a:rPr lang="en-US" sz="1500">
                <a:solidFill>
                  <a:srgbClr val="000000"/>
                </a:solidFill>
                <a:latin typeface="Verdana Pro"/>
                <a:ea typeface="Verdana Pro"/>
                <a:cs typeface="Verdana Pro"/>
                <a:sym typeface="Verdana Pro"/>
              </a:rPr>
              <a:t> - For aktive frivillige, ledere eller bestyrelsesmedlemmer, som ikke har børn i aktiviteterne, men er en del af fællesskabet.</a:t>
            </a:r>
          </a:p>
          <a:p>
            <a:pPr algn="l">
              <a:lnSpc>
                <a:spcPts val="2100"/>
              </a:lnSpc>
              <a:spcBef>
                <a:spcPct val="0"/>
              </a:spcBef>
            </a:pPr>
            <a:r>
              <a:rPr lang="en-US" sz="1500">
                <a:solidFill>
                  <a:srgbClr val="000000"/>
                </a:solidFill>
                <a:latin typeface="Verdana Pro"/>
                <a:ea typeface="Verdana Pro"/>
                <a:cs typeface="Verdana Pro"/>
                <a:sym typeface="Verdana Pro"/>
              </a:rPr>
              <a:t> </a:t>
            </a:r>
          </a:p>
          <a:p>
            <a:pPr algn="l">
              <a:lnSpc>
                <a:spcPts val="2100"/>
              </a:lnSpc>
              <a:spcBef>
                <a:spcPct val="0"/>
              </a:spcBef>
            </a:pPr>
            <a:r>
              <a:rPr lang="en-US" sz="1500">
                <a:solidFill>
                  <a:srgbClr val="000000"/>
                </a:solidFill>
                <a:latin typeface="Verdana Pro"/>
                <a:ea typeface="Verdana Pro"/>
                <a:cs typeface="Verdana Pro"/>
                <a:sym typeface="Verdana Pro"/>
              </a:rPr>
              <a:t>4️⃣ </a:t>
            </a:r>
            <a:r>
              <a:rPr lang="en-US" sz="1500" b="1">
                <a:solidFill>
                  <a:srgbClr val="000000"/>
                </a:solidFill>
                <a:latin typeface="Verdana Pro Bold"/>
                <a:ea typeface="Verdana Pro Bold"/>
                <a:cs typeface="Verdana Pro Bold"/>
                <a:sym typeface="Verdana Pro Bold"/>
              </a:rPr>
              <a:t>Støttemedlem (nyt) – 250 kr. årligt</a:t>
            </a:r>
          </a:p>
          <a:p>
            <a:pPr algn="l">
              <a:lnSpc>
                <a:spcPts val="2100"/>
              </a:lnSpc>
              <a:spcBef>
                <a:spcPct val="0"/>
              </a:spcBef>
            </a:pPr>
            <a:r>
              <a:rPr lang="en-US" sz="1500">
                <a:solidFill>
                  <a:srgbClr val="000000"/>
                </a:solidFill>
                <a:latin typeface="Verdana Pro"/>
                <a:ea typeface="Verdana Pro"/>
                <a:cs typeface="Verdana Pro"/>
                <a:sym typeface="Verdana Pro"/>
              </a:rPr>
              <a:t> - For personer, der ønsker at støtte DUI’s arbejde økonomisk uden selv at deltage i aktiviteter. Midlerne går til DUI’s landsdækkende formål, som fastlægges på hvert landsmøde.</a:t>
            </a:r>
          </a:p>
          <a:p>
            <a:pPr algn="l">
              <a:lnSpc>
                <a:spcPts val="2100"/>
              </a:lnSpc>
              <a:spcBef>
                <a:spcPct val="0"/>
              </a:spcBef>
            </a:pPr>
            <a:r>
              <a:rPr lang="en-US" sz="1500">
                <a:solidFill>
                  <a:srgbClr val="000000"/>
                </a:solidFill>
                <a:latin typeface="Verdana Pro"/>
                <a:ea typeface="Verdana Pro"/>
                <a:cs typeface="Verdana Pro"/>
                <a:sym typeface="Verdana Pro"/>
              </a:rPr>
              <a:t> </a:t>
            </a:r>
          </a:p>
          <a:p>
            <a:pPr algn="l">
              <a:lnSpc>
                <a:spcPts val="2100"/>
              </a:lnSpc>
              <a:spcBef>
                <a:spcPct val="0"/>
              </a:spcBef>
            </a:pPr>
            <a:r>
              <a:rPr lang="en-US" sz="1500">
                <a:solidFill>
                  <a:srgbClr val="000000"/>
                </a:solidFill>
                <a:latin typeface="Verdana Pro"/>
                <a:ea typeface="Verdana Pro"/>
                <a:cs typeface="Verdana Pro"/>
                <a:sym typeface="Verdana Pro"/>
              </a:rPr>
              <a:t>5️⃣</a:t>
            </a:r>
            <a:r>
              <a:rPr lang="en-US" sz="1500" b="1">
                <a:solidFill>
                  <a:srgbClr val="000000"/>
                </a:solidFill>
                <a:latin typeface="Verdana Pro Bold"/>
                <a:ea typeface="Verdana Pro Bold"/>
                <a:cs typeface="Verdana Pro Bold"/>
                <a:sym typeface="Verdana Pro Bold"/>
              </a:rPr>
              <a:t> Intromedlem – 100–150 kr.</a:t>
            </a:r>
          </a:p>
          <a:p>
            <a:pPr algn="l">
              <a:lnSpc>
                <a:spcPts val="2100"/>
              </a:lnSpc>
              <a:spcBef>
                <a:spcPct val="0"/>
              </a:spcBef>
            </a:pPr>
            <a:r>
              <a:rPr lang="en-US" sz="1500">
                <a:solidFill>
                  <a:srgbClr val="000000"/>
                </a:solidFill>
                <a:latin typeface="Verdana Pro"/>
                <a:ea typeface="Verdana Pro"/>
                <a:cs typeface="Verdana Pro"/>
                <a:sym typeface="Verdana Pro"/>
              </a:rPr>
              <a:t> - Et midlertidigt og billigt medlemskab til nye deltagere, som vil prøve DUI af i op til tre måneder, før de beslutter sig for fuldt medlemskab.</a:t>
            </a:r>
          </a:p>
          <a:p>
            <a:pPr algn="l">
              <a:lnSpc>
                <a:spcPts val="2100"/>
              </a:lnSpc>
              <a:spcBef>
                <a:spcPct val="0"/>
              </a:spcBef>
            </a:pPr>
            <a:r>
              <a:rPr lang="en-US" sz="1500">
                <a:solidFill>
                  <a:srgbClr val="000000"/>
                </a:solidFill>
                <a:latin typeface="Verdana Pro"/>
                <a:ea typeface="Verdana Pro"/>
                <a:cs typeface="Verdana Pro"/>
                <a:sym typeface="Verdana Pro"/>
              </a:rPr>
              <a:t> </a:t>
            </a:r>
          </a:p>
          <a:p>
            <a:pPr algn="l">
              <a:lnSpc>
                <a:spcPts val="2100"/>
              </a:lnSpc>
              <a:spcBef>
                <a:spcPct val="0"/>
              </a:spcBef>
            </a:pPr>
            <a:r>
              <a:rPr lang="en-US" sz="1500">
                <a:solidFill>
                  <a:srgbClr val="000000"/>
                </a:solidFill>
                <a:latin typeface="Verdana Pro"/>
                <a:ea typeface="Verdana Pro"/>
                <a:cs typeface="Verdana Pro"/>
                <a:sym typeface="Verdana Pro"/>
              </a:rPr>
              <a:t>6️⃣</a:t>
            </a:r>
            <a:r>
              <a:rPr lang="en-US" sz="1500" b="1">
                <a:solidFill>
                  <a:srgbClr val="000000"/>
                </a:solidFill>
                <a:latin typeface="Verdana Pro Bold"/>
                <a:ea typeface="Verdana Pro Bold"/>
                <a:cs typeface="Verdana Pro Bold"/>
                <a:sym typeface="Verdana Pro Bold"/>
              </a:rPr>
              <a:t> Aktivitetsmedlem – 600–1.500 kr.</a:t>
            </a:r>
          </a:p>
          <a:p>
            <a:pPr algn="l">
              <a:lnSpc>
                <a:spcPts val="2100"/>
              </a:lnSpc>
              <a:spcBef>
                <a:spcPct val="0"/>
              </a:spcBef>
            </a:pPr>
            <a:r>
              <a:rPr lang="en-US" sz="1500">
                <a:solidFill>
                  <a:srgbClr val="000000"/>
                </a:solidFill>
                <a:latin typeface="Verdana Pro"/>
                <a:ea typeface="Verdana Pro"/>
                <a:cs typeface="Verdana Pro"/>
                <a:sym typeface="Verdana Pro"/>
              </a:rPr>
              <a:t> - For deltagere i enkeltstående projekter eller forløb – fx Familier i Bevægelse eller Demokratiets Konfirmation. Betalingen afhænger af aktivitetens indhold og varighed.</a:t>
            </a:r>
          </a:p>
          <a:p>
            <a:pPr algn="l">
              <a:lnSpc>
                <a:spcPts val="2100"/>
              </a:lnSpc>
              <a:spcBef>
                <a:spcPct val="0"/>
              </a:spcBef>
            </a:pPr>
            <a:r>
              <a:rPr lang="en-US" sz="1500">
                <a:solidFill>
                  <a:srgbClr val="000000"/>
                </a:solidFill>
                <a:latin typeface="Verdana Pro"/>
                <a:ea typeface="Verdana Pro"/>
                <a:cs typeface="Verdana Pro"/>
                <a:sym typeface="Verdana Pro"/>
              </a:rPr>
              <a:t> </a:t>
            </a:r>
          </a:p>
          <a:p>
            <a:pPr algn="l">
              <a:lnSpc>
                <a:spcPts val="2100"/>
              </a:lnSpc>
              <a:spcBef>
                <a:spcPct val="0"/>
              </a:spcBef>
            </a:pPr>
            <a:r>
              <a:rPr lang="en-US" sz="1500">
                <a:solidFill>
                  <a:srgbClr val="000000"/>
                </a:solidFill>
                <a:latin typeface="Verdana Pro"/>
                <a:ea typeface="Verdana Pro"/>
                <a:cs typeface="Verdana Pro"/>
                <a:sym typeface="Verdana Pro"/>
              </a:rPr>
              <a:t>7️⃣ </a:t>
            </a:r>
            <a:r>
              <a:rPr lang="en-US" sz="1500" b="1">
                <a:solidFill>
                  <a:srgbClr val="000000"/>
                </a:solidFill>
                <a:latin typeface="Verdana Pro Bold"/>
                <a:ea typeface="Verdana Pro Bold"/>
                <a:cs typeface="Verdana Pro Bold"/>
                <a:sym typeface="Verdana Pro Bold"/>
              </a:rPr>
              <a:t>Socialt medlemskab – 100–150 kr. årligt</a:t>
            </a:r>
          </a:p>
          <a:p>
            <a:pPr algn="l">
              <a:lnSpc>
                <a:spcPts val="2100"/>
              </a:lnSpc>
              <a:spcBef>
                <a:spcPct val="0"/>
              </a:spcBef>
            </a:pPr>
            <a:r>
              <a:rPr lang="en-US" sz="1500">
                <a:solidFill>
                  <a:srgbClr val="000000"/>
                </a:solidFill>
                <a:latin typeface="Verdana Pro"/>
                <a:ea typeface="Verdana Pro"/>
                <a:cs typeface="Verdana Pro"/>
                <a:sym typeface="Verdana Pro"/>
              </a:rPr>
              <a:t> - For familier eller enkeltpersoner med dokumenterede økonomiske udfordringer. Giver adgang til de samme aktiviteter til reduceret pris.</a:t>
            </a:r>
          </a:p>
          <a:p>
            <a:pPr algn="l">
              <a:lnSpc>
                <a:spcPts val="2100"/>
              </a:lnSpc>
              <a:spcBef>
                <a:spcPct val="0"/>
              </a:spcBef>
            </a:pPr>
            <a:r>
              <a:rPr lang="en-US" sz="1500">
                <a:solidFill>
                  <a:srgbClr val="000000"/>
                </a:solidFill>
                <a:latin typeface="Verdana Pro"/>
                <a:ea typeface="Verdana Pro"/>
                <a:cs typeface="Verdana Pro"/>
                <a:sym typeface="Verdana Pro"/>
              </a:rPr>
              <a:t> </a:t>
            </a:r>
          </a:p>
          <a:p>
            <a:pPr algn="l">
              <a:lnSpc>
                <a:spcPts val="2100"/>
              </a:lnSpc>
              <a:spcBef>
                <a:spcPct val="0"/>
              </a:spcBef>
            </a:pPr>
            <a:r>
              <a:rPr lang="en-US" sz="1500">
                <a:solidFill>
                  <a:srgbClr val="000000"/>
                </a:solidFill>
                <a:latin typeface="Verdana Pro"/>
                <a:ea typeface="Verdana Pro"/>
                <a:cs typeface="Verdana Pro"/>
                <a:sym typeface="Verdana Pro"/>
              </a:rPr>
              <a:t>8️⃣ </a:t>
            </a:r>
            <a:r>
              <a:rPr lang="en-US" sz="1500" b="1">
                <a:solidFill>
                  <a:srgbClr val="000000"/>
                </a:solidFill>
                <a:latin typeface="Verdana Pro Bold"/>
                <a:ea typeface="Verdana Pro Bold"/>
                <a:cs typeface="Verdana Pro Bold"/>
                <a:sym typeface="Verdana Pro Bold"/>
              </a:rPr>
              <a:t>Partnerskabsmedlem – fra 1.000 kr. årligt</a:t>
            </a:r>
          </a:p>
          <a:p>
            <a:pPr algn="l">
              <a:lnSpc>
                <a:spcPts val="2100"/>
              </a:lnSpc>
              <a:spcBef>
                <a:spcPct val="0"/>
              </a:spcBef>
            </a:pPr>
            <a:r>
              <a:rPr lang="en-US" sz="1500">
                <a:solidFill>
                  <a:srgbClr val="000000"/>
                </a:solidFill>
                <a:latin typeface="Verdana Pro"/>
                <a:ea typeface="Verdana Pro"/>
                <a:cs typeface="Verdana Pro"/>
                <a:sym typeface="Verdana Pro"/>
              </a:rPr>
              <a:t> - For fagforeninger, institutioner, boligorganisationer og andre samarbejdspartnere, som ønsker at støtte DUI’s arbejde og værdier</a:t>
            </a:r>
          </a:p>
        </p:txBody>
      </p:sp>
      <p:sp>
        <p:nvSpPr>
          <p:cNvPr id="14" name="TextBox 14"/>
          <p:cNvSpPr txBox="1"/>
          <p:nvPr/>
        </p:nvSpPr>
        <p:spPr>
          <a:xfrm>
            <a:off x="419398" y="9759416"/>
            <a:ext cx="1218605"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December 2025</a:t>
            </a:r>
          </a:p>
        </p:txBody>
      </p:sp>
      <p:sp>
        <p:nvSpPr>
          <p:cNvPr id="15" name="TextBox 15"/>
          <p:cNvSpPr txBox="1"/>
          <p:nvPr/>
        </p:nvSpPr>
        <p:spPr>
          <a:xfrm>
            <a:off x="17306402" y="9759416"/>
            <a:ext cx="579090"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Side 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59873" y="248396"/>
            <a:ext cx="17768254" cy="9790207"/>
            <a:chOff x="0" y="0"/>
            <a:chExt cx="4679705" cy="2578491"/>
          </a:xfrm>
        </p:grpSpPr>
        <p:sp>
          <p:nvSpPr>
            <p:cNvPr id="3" name="Freeform 3"/>
            <p:cNvSpPr/>
            <p:nvPr/>
          </p:nvSpPr>
          <p:spPr>
            <a:xfrm>
              <a:off x="0" y="0"/>
              <a:ext cx="4679705" cy="2578491"/>
            </a:xfrm>
            <a:custGeom>
              <a:avLst/>
              <a:gdLst/>
              <a:ahLst/>
              <a:cxnLst/>
              <a:rect l="l" t="t" r="r" b="b"/>
              <a:pathLst>
                <a:path w="4679705" h="2578491">
                  <a:moveTo>
                    <a:pt x="0" y="0"/>
                  </a:moveTo>
                  <a:lnTo>
                    <a:pt x="4679705" y="0"/>
                  </a:lnTo>
                  <a:lnTo>
                    <a:pt x="4679705" y="2578491"/>
                  </a:lnTo>
                  <a:lnTo>
                    <a:pt x="0" y="2578491"/>
                  </a:lnTo>
                  <a:close/>
                </a:path>
              </a:pathLst>
            </a:custGeom>
            <a:solidFill>
              <a:srgbClr val="FFFFFF"/>
            </a:solidFill>
          </p:spPr>
          <p:txBody>
            <a:bodyPr/>
            <a:lstStyle/>
            <a:p>
              <a:endParaRPr lang="da-DK"/>
            </a:p>
          </p:txBody>
        </p:sp>
        <p:sp>
          <p:nvSpPr>
            <p:cNvPr id="4" name="TextBox 4"/>
            <p:cNvSpPr txBox="1"/>
            <p:nvPr/>
          </p:nvSpPr>
          <p:spPr>
            <a:xfrm>
              <a:off x="0" y="-38100"/>
              <a:ext cx="4679705" cy="2616591"/>
            </a:xfrm>
            <a:prstGeom prst="rect">
              <a:avLst/>
            </a:prstGeom>
          </p:spPr>
          <p:txBody>
            <a:bodyPr lIns="50800" tIns="50800" rIns="50800" bIns="50800" rtlCol="0" anchor="ctr"/>
            <a:lstStyle/>
            <a:p>
              <a:pPr algn="ctr">
                <a:lnSpc>
                  <a:spcPts val="2729"/>
                </a:lnSpc>
              </a:pPr>
              <a:endParaRPr/>
            </a:p>
          </p:txBody>
        </p:sp>
      </p:grpSp>
      <p:grpSp>
        <p:nvGrpSpPr>
          <p:cNvPr id="5" name="Group 5"/>
          <p:cNvGrpSpPr/>
          <p:nvPr/>
        </p:nvGrpSpPr>
        <p:grpSpPr>
          <a:xfrm>
            <a:off x="259873" y="248396"/>
            <a:ext cx="17768254" cy="1047797"/>
            <a:chOff x="0" y="0"/>
            <a:chExt cx="4679705" cy="275963"/>
          </a:xfrm>
        </p:grpSpPr>
        <p:sp>
          <p:nvSpPr>
            <p:cNvPr id="6" name="Freeform 6"/>
            <p:cNvSpPr/>
            <p:nvPr/>
          </p:nvSpPr>
          <p:spPr>
            <a:xfrm>
              <a:off x="0" y="0"/>
              <a:ext cx="4679705" cy="275963"/>
            </a:xfrm>
            <a:custGeom>
              <a:avLst/>
              <a:gdLst/>
              <a:ahLst/>
              <a:cxnLst/>
              <a:rect l="l" t="t" r="r" b="b"/>
              <a:pathLst>
                <a:path w="4679705" h="275963">
                  <a:moveTo>
                    <a:pt x="0" y="0"/>
                  </a:moveTo>
                  <a:lnTo>
                    <a:pt x="4679705" y="0"/>
                  </a:lnTo>
                  <a:lnTo>
                    <a:pt x="4679705" y="275963"/>
                  </a:lnTo>
                  <a:lnTo>
                    <a:pt x="0" y="275963"/>
                  </a:lnTo>
                  <a:close/>
                </a:path>
              </a:pathLst>
            </a:custGeom>
            <a:solidFill>
              <a:srgbClr val="F8F1E0"/>
            </a:solidFill>
          </p:spPr>
          <p:txBody>
            <a:bodyPr/>
            <a:lstStyle/>
            <a:p>
              <a:endParaRPr lang="da-DK"/>
            </a:p>
          </p:txBody>
        </p:sp>
        <p:sp>
          <p:nvSpPr>
            <p:cNvPr id="7" name="TextBox 7"/>
            <p:cNvSpPr txBox="1"/>
            <p:nvPr/>
          </p:nvSpPr>
          <p:spPr>
            <a:xfrm>
              <a:off x="0" y="-38100"/>
              <a:ext cx="4679705" cy="314063"/>
            </a:xfrm>
            <a:prstGeom prst="rect">
              <a:avLst/>
            </a:prstGeom>
          </p:spPr>
          <p:txBody>
            <a:bodyPr lIns="50800" tIns="50800" rIns="50800" bIns="50800" rtlCol="0" anchor="ctr"/>
            <a:lstStyle/>
            <a:p>
              <a:pPr algn="ctr">
                <a:lnSpc>
                  <a:spcPts val="2729"/>
                </a:lnSpc>
              </a:pPr>
              <a:endParaRPr/>
            </a:p>
          </p:txBody>
        </p:sp>
      </p:grpSp>
      <p:grpSp>
        <p:nvGrpSpPr>
          <p:cNvPr id="8" name="Group 8"/>
          <p:cNvGrpSpPr/>
          <p:nvPr/>
        </p:nvGrpSpPr>
        <p:grpSpPr>
          <a:xfrm>
            <a:off x="0" y="1296193"/>
            <a:ext cx="18288000" cy="267509"/>
            <a:chOff x="0" y="0"/>
            <a:chExt cx="4816593" cy="70455"/>
          </a:xfrm>
        </p:grpSpPr>
        <p:sp>
          <p:nvSpPr>
            <p:cNvPr id="9" name="Freeform 9"/>
            <p:cNvSpPr/>
            <p:nvPr/>
          </p:nvSpPr>
          <p:spPr>
            <a:xfrm>
              <a:off x="0" y="0"/>
              <a:ext cx="4816592" cy="70455"/>
            </a:xfrm>
            <a:custGeom>
              <a:avLst/>
              <a:gdLst/>
              <a:ahLst/>
              <a:cxnLst/>
              <a:rect l="l" t="t" r="r" b="b"/>
              <a:pathLst>
                <a:path w="4816592" h="70455">
                  <a:moveTo>
                    <a:pt x="0" y="0"/>
                  </a:moveTo>
                  <a:lnTo>
                    <a:pt x="4816592" y="0"/>
                  </a:lnTo>
                  <a:lnTo>
                    <a:pt x="4816592" y="70455"/>
                  </a:lnTo>
                  <a:lnTo>
                    <a:pt x="0" y="70455"/>
                  </a:lnTo>
                  <a:close/>
                </a:path>
              </a:pathLst>
            </a:custGeom>
            <a:solidFill>
              <a:srgbClr val="C2DDF0"/>
            </a:solidFill>
          </p:spPr>
          <p:txBody>
            <a:bodyPr/>
            <a:lstStyle/>
            <a:p>
              <a:endParaRPr lang="da-DK"/>
            </a:p>
          </p:txBody>
        </p:sp>
        <p:sp>
          <p:nvSpPr>
            <p:cNvPr id="10" name="TextBox 10"/>
            <p:cNvSpPr txBox="1"/>
            <p:nvPr/>
          </p:nvSpPr>
          <p:spPr>
            <a:xfrm>
              <a:off x="0" y="-38100"/>
              <a:ext cx="4816593" cy="108555"/>
            </a:xfrm>
            <a:prstGeom prst="rect">
              <a:avLst/>
            </a:prstGeom>
          </p:spPr>
          <p:txBody>
            <a:bodyPr lIns="50800" tIns="50800" rIns="50800" bIns="50800" rtlCol="0" anchor="ctr"/>
            <a:lstStyle/>
            <a:p>
              <a:pPr algn="ctr">
                <a:lnSpc>
                  <a:spcPts val="2729"/>
                </a:lnSpc>
              </a:pPr>
              <a:endParaRPr/>
            </a:p>
          </p:txBody>
        </p:sp>
      </p:grpSp>
      <p:sp>
        <p:nvSpPr>
          <p:cNvPr id="11" name="Freeform 11"/>
          <p:cNvSpPr/>
          <p:nvPr/>
        </p:nvSpPr>
        <p:spPr>
          <a:xfrm>
            <a:off x="7613131" y="342801"/>
            <a:ext cx="3061739" cy="858988"/>
          </a:xfrm>
          <a:custGeom>
            <a:avLst/>
            <a:gdLst/>
            <a:ahLst/>
            <a:cxnLst/>
            <a:rect l="l" t="t" r="r" b="b"/>
            <a:pathLst>
              <a:path w="3061739" h="858988">
                <a:moveTo>
                  <a:pt x="0" y="0"/>
                </a:moveTo>
                <a:lnTo>
                  <a:pt x="3061738" y="0"/>
                </a:lnTo>
                <a:lnTo>
                  <a:pt x="3061738" y="858988"/>
                </a:lnTo>
                <a:lnTo>
                  <a:pt x="0" y="858988"/>
                </a:lnTo>
                <a:lnTo>
                  <a:pt x="0" y="0"/>
                </a:lnTo>
                <a:close/>
              </a:path>
            </a:pathLst>
          </a:custGeom>
          <a:blipFill>
            <a:blip r:embed="rId2"/>
            <a:stretch>
              <a:fillRect l="-5711" t="-22751" r="-4878" b="-20605"/>
            </a:stretch>
          </a:blipFill>
        </p:spPr>
        <p:txBody>
          <a:bodyPr/>
          <a:lstStyle/>
          <a:p>
            <a:endParaRPr lang="da-DK"/>
          </a:p>
        </p:txBody>
      </p:sp>
      <p:grpSp>
        <p:nvGrpSpPr>
          <p:cNvPr id="12" name="Group 12"/>
          <p:cNvGrpSpPr/>
          <p:nvPr/>
        </p:nvGrpSpPr>
        <p:grpSpPr>
          <a:xfrm>
            <a:off x="1501872" y="2057628"/>
            <a:ext cx="13317191" cy="577488"/>
            <a:chOff x="0" y="0"/>
            <a:chExt cx="17756254" cy="769984"/>
          </a:xfrm>
        </p:grpSpPr>
        <p:sp>
          <p:nvSpPr>
            <p:cNvPr id="13" name="TextBox 13"/>
            <p:cNvSpPr txBox="1"/>
            <p:nvPr/>
          </p:nvSpPr>
          <p:spPr>
            <a:xfrm>
              <a:off x="830328" y="38917"/>
              <a:ext cx="16925926" cy="644525"/>
            </a:xfrm>
            <a:prstGeom prst="rect">
              <a:avLst/>
            </a:prstGeom>
          </p:spPr>
          <p:txBody>
            <a:bodyPr lIns="0" tIns="0" rIns="0" bIns="0" rtlCol="0" anchor="t">
              <a:spAutoFit/>
            </a:bodyPr>
            <a:lstStyle/>
            <a:p>
              <a:pPr algn="l">
                <a:lnSpc>
                  <a:spcPts val="4199"/>
                </a:lnSpc>
              </a:pPr>
              <a:r>
                <a:rPr lang="en-US" sz="2999" b="1">
                  <a:solidFill>
                    <a:srgbClr val="E62A31"/>
                  </a:solidFill>
                  <a:latin typeface="Verdana Pro Bold"/>
                  <a:ea typeface="Verdana Pro Bold"/>
                  <a:cs typeface="Verdana Pro Bold"/>
                  <a:sym typeface="Verdana Pro Bold"/>
                </a:rPr>
                <a:t>Sammen om fremtiden - det handler om vores fællesskab</a:t>
              </a:r>
            </a:p>
          </p:txBody>
        </p:sp>
        <p:grpSp>
          <p:nvGrpSpPr>
            <p:cNvPr id="14" name="Group 14"/>
            <p:cNvGrpSpPr/>
            <p:nvPr/>
          </p:nvGrpSpPr>
          <p:grpSpPr>
            <a:xfrm>
              <a:off x="0" y="0"/>
              <a:ext cx="608772" cy="769984"/>
              <a:chOff x="0" y="0"/>
              <a:chExt cx="100502" cy="127117"/>
            </a:xfrm>
          </p:grpSpPr>
          <p:sp>
            <p:nvSpPr>
              <p:cNvPr id="15" name="Freeform 15"/>
              <p:cNvSpPr/>
              <p:nvPr/>
            </p:nvSpPr>
            <p:spPr>
              <a:xfrm>
                <a:off x="0" y="0"/>
                <a:ext cx="100502" cy="127117"/>
              </a:xfrm>
              <a:custGeom>
                <a:avLst/>
                <a:gdLst/>
                <a:ahLst/>
                <a:cxnLst/>
                <a:rect l="l" t="t" r="r" b="b"/>
                <a:pathLst>
                  <a:path w="100502" h="127117">
                    <a:moveTo>
                      <a:pt x="50251" y="0"/>
                    </a:moveTo>
                    <a:lnTo>
                      <a:pt x="50251" y="0"/>
                    </a:lnTo>
                    <a:cubicBezTo>
                      <a:pt x="63579" y="0"/>
                      <a:pt x="76360" y="5294"/>
                      <a:pt x="85784" y="14718"/>
                    </a:cubicBezTo>
                    <a:cubicBezTo>
                      <a:pt x="95208" y="24142"/>
                      <a:pt x="100502" y="36924"/>
                      <a:pt x="100502" y="50251"/>
                    </a:cubicBezTo>
                    <a:lnTo>
                      <a:pt x="100502" y="76866"/>
                    </a:lnTo>
                    <a:cubicBezTo>
                      <a:pt x="100502" y="90193"/>
                      <a:pt x="95208" y="102975"/>
                      <a:pt x="85784" y="112399"/>
                    </a:cubicBezTo>
                    <a:cubicBezTo>
                      <a:pt x="76360" y="121822"/>
                      <a:pt x="63579" y="127117"/>
                      <a:pt x="50251" y="127117"/>
                    </a:cubicBezTo>
                    <a:lnTo>
                      <a:pt x="50251" y="127117"/>
                    </a:lnTo>
                    <a:cubicBezTo>
                      <a:pt x="22498" y="127117"/>
                      <a:pt x="0" y="104619"/>
                      <a:pt x="0" y="76866"/>
                    </a:cubicBezTo>
                    <a:lnTo>
                      <a:pt x="0" y="50251"/>
                    </a:lnTo>
                    <a:cubicBezTo>
                      <a:pt x="0" y="22498"/>
                      <a:pt x="22498" y="0"/>
                      <a:pt x="50251" y="0"/>
                    </a:cubicBezTo>
                    <a:close/>
                  </a:path>
                </a:pathLst>
              </a:custGeom>
              <a:solidFill>
                <a:srgbClr val="000000">
                  <a:alpha val="0"/>
                </a:srgbClr>
              </a:solidFill>
              <a:ln w="38100" cap="rnd">
                <a:solidFill>
                  <a:srgbClr val="E62A31"/>
                </a:solidFill>
                <a:prstDash val="solid"/>
                <a:round/>
              </a:ln>
            </p:spPr>
            <p:txBody>
              <a:bodyPr/>
              <a:lstStyle/>
              <a:p>
                <a:endParaRPr lang="da-DK"/>
              </a:p>
            </p:txBody>
          </p:sp>
          <p:sp>
            <p:nvSpPr>
              <p:cNvPr id="16" name="TextBox 16"/>
              <p:cNvSpPr txBox="1"/>
              <p:nvPr/>
            </p:nvSpPr>
            <p:spPr>
              <a:xfrm>
                <a:off x="0" y="-38100"/>
                <a:ext cx="100502" cy="165217"/>
              </a:xfrm>
              <a:prstGeom prst="rect">
                <a:avLst/>
              </a:prstGeom>
            </p:spPr>
            <p:txBody>
              <a:bodyPr lIns="50800" tIns="50800" rIns="50800" bIns="50800" rtlCol="0" anchor="ctr"/>
              <a:lstStyle/>
              <a:p>
                <a:pPr algn="ctr">
                  <a:lnSpc>
                    <a:spcPts val="2729"/>
                  </a:lnSpc>
                </a:pPr>
                <a:endParaRPr/>
              </a:p>
            </p:txBody>
          </p:sp>
        </p:grpSp>
        <p:sp>
          <p:nvSpPr>
            <p:cNvPr id="17" name="TextBox 17"/>
            <p:cNvSpPr txBox="1"/>
            <p:nvPr/>
          </p:nvSpPr>
          <p:spPr>
            <a:xfrm>
              <a:off x="76375" y="106295"/>
              <a:ext cx="456022" cy="519294"/>
            </a:xfrm>
            <a:prstGeom prst="rect">
              <a:avLst/>
            </a:prstGeom>
          </p:spPr>
          <p:txBody>
            <a:bodyPr lIns="0" tIns="0" rIns="0" bIns="0" rtlCol="0" anchor="t">
              <a:spAutoFit/>
            </a:bodyPr>
            <a:lstStyle/>
            <a:p>
              <a:pPr algn="ctr">
                <a:lnSpc>
                  <a:spcPts val="3350"/>
                </a:lnSpc>
              </a:pPr>
              <a:r>
                <a:rPr lang="en-US" sz="2393" b="1">
                  <a:solidFill>
                    <a:srgbClr val="E62A31"/>
                  </a:solidFill>
                  <a:latin typeface="Verdana Pro Bold"/>
                  <a:ea typeface="Verdana Pro Bold"/>
                  <a:cs typeface="Verdana Pro Bold"/>
                  <a:sym typeface="Verdana Pro Bold"/>
                </a:rPr>
                <a:t>7</a:t>
              </a:r>
            </a:p>
          </p:txBody>
        </p:sp>
      </p:grpSp>
      <p:sp>
        <p:nvSpPr>
          <p:cNvPr id="18" name="Freeform 18"/>
          <p:cNvSpPr/>
          <p:nvPr/>
        </p:nvSpPr>
        <p:spPr>
          <a:xfrm>
            <a:off x="7262245" y="5646953"/>
            <a:ext cx="3763509" cy="3991601"/>
          </a:xfrm>
          <a:custGeom>
            <a:avLst/>
            <a:gdLst/>
            <a:ahLst/>
            <a:cxnLst/>
            <a:rect l="l" t="t" r="r" b="b"/>
            <a:pathLst>
              <a:path w="3763509" h="3991601">
                <a:moveTo>
                  <a:pt x="0" y="0"/>
                </a:moveTo>
                <a:lnTo>
                  <a:pt x="3763510" y="0"/>
                </a:lnTo>
                <a:lnTo>
                  <a:pt x="3763510" y="3991601"/>
                </a:lnTo>
                <a:lnTo>
                  <a:pt x="0" y="3991601"/>
                </a:lnTo>
                <a:lnTo>
                  <a:pt x="0" y="0"/>
                </a:lnTo>
                <a:close/>
              </a:path>
            </a:pathLst>
          </a:custGeom>
          <a:blipFill>
            <a:blip r:embed="rId3"/>
            <a:stretch>
              <a:fillRect l="-62603" t="-47102" r="-47135" b="-50651"/>
            </a:stretch>
          </a:blipFill>
        </p:spPr>
        <p:txBody>
          <a:bodyPr/>
          <a:lstStyle/>
          <a:p>
            <a:endParaRPr lang="da-DK"/>
          </a:p>
        </p:txBody>
      </p:sp>
      <p:sp>
        <p:nvSpPr>
          <p:cNvPr id="19" name="TextBox 19"/>
          <p:cNvSpPr txBox="1"/>
          <p:nvPr/>
        </p:nvSpPr>
        <p:spPr>
          <a:xfrm>
            <a:off x="1501872" y="2894228"/>
            <a:ext cx="10031611" cy="26574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Verdana Pro"/>
                <a:ea typeface="Verdana Pro"/>
                <a:cs typeface="Verdana Pro"/>
                <a:sym typeface="Verdana Pro"/>
              </a:rPr>
              <a:t>Det her handler ikke kun om struktur og kontingent – det handler om, hvem vi vil være som fællesskab.</a:t>
            </a:r>
          </a:p>
          <a:p>
            <a:pPr algn="l">
              <a:lnSpc>
                <a:spcPts val="2100"/>
              </a:lnSpc>
              <a:spcBef>
                <a:spcPct val="0"/>
              </a:spcBef>
            </a:pPr>
            <a:endParaRPr lang="en-US" sz="1500">
              <a:solidFill>
                <a:srgbClr val="000000"/>
              </a:solidFill>
              <a:latin typeface="Verdana Pro"/>
              <a:ea typeface="Verdana Pro"/>
              <a:cs typeface="Verdana Pro"/>
              <a:sym typeface="Verdana Pro"/>
            </a:endParaRPr>
          </a:p>
          <a:p>
            <a:pPr algn="l">
              <a:lnSpc>
                <a:spcPts val="2100"/>
              </a:lnSpc>
              <a:spcBef>
                <a:spcPct val="0"/>
              </a:spcBef>
            </a:pPr>
            <a:r>
              <a:rPr lang="en-US" sz="1500" b="1">
                <a:solidFill>
                  <a:srgbClr val="000000"/>
                </a:solidFill>
                <a:latin typeface="Verdana Pro Bold"/>
                <a:ea typeface="Verdana Pro Bold"/>
                <a:cs typeface="Verdana Pro Bold"/>
                <a:sym typeface="Verdana Pro Bold"/>
              </a:rPr>
              <a:t>Vi gør det for at:</a:t>
            </a:r>
          </a:p>
          <a:p>
            <a:pPr marL="323850" lvl="1" indent="-161925" algn="l">
              <a:lnSpc>
                <a:spcPts val="2100"/>
              </a:lnSpc>
              <a:spcBef>
                <a:spcPct val="0"/>
              </a:spcBef>
              <a:buFont typeface="Arial"/>
              <a:buChar char="•"/>
            </a:pPr>
            <a:r>
              <a:rPr lang="en-US" sz="1500">
                <a:solidFill>
                  <a:srgbClr val="000000"/>
                </a:solidFill>
                <a:latin typeface="Verdana Pro"/>
                <a:ea typeface="Verdana Pro"/>
                <a:cs typeface="Verdana Pro"/>
                <a:sym typeface="Verdana Pro"/>
              </a:rPr>
              <a:t>sikre, at der stadig er et DUI om 10–15 år,</a:t>
            </a:r>
          </a:p>
          <a:p>
            <a:pPr marL="323850" lvl="1" indent="-161925" algn="l">
              <a:lnSpc>
                <a:spcPts val="2100"/>
              </a:lnSpc>
              <a:spcBef>
                <a:spcPct val="0"/>
              </a:spcBef>
              <a:buFont typeface="Arial"/>
              <a:buChar char="•"/>
            </a:pPr>
            <a:r>
              <a:rPr lang="en-US" sz="1500">
                <a:solidFill>
                  <a:srgbClr val="000000"/>
                </a:solidFill>
                <a:latin typeface="Verdana Pro"/>
                <a:ea typeface="Verdana Pro"/>
                <a:cs typeface="Verdana Pro"/>
                <a:sym typeface="Verdana Pro"/>
              </a:rPr>
              <a:t>blive mere relevante for børn, unge og familier,</a:t>
            </a:r>
          </a:p>
          <a:p>
            <a:pPr marL="323850" lvl="1" indent="-161925" algn="l">
              <a:lnSpc>
                <a:spcPts val="2100"/>
              </a:lnSpc>
              <a:spcBef>
                <a:spcPct val="0"/>
              </a:spcBef>
              <a:buFont typeface="Arial"/>
              <a:buChar char="•"/>
            </a:pPr>
            <a:r>
              <a:rPr lang="en-US" sz="1500">
                <a:solidFill>
                  <a:srgbClr val="000000"/>
                </a:solidFill>
                <a:latin typeface="Verdana Pro"/>
                <a:ea typeface="Verdana Pro"/>
                <a:cs typeface="Verdana Pro"/>
                <a:sym typeface="Verdana Pro"/>
              </a:rPr>
              <a:t>styrke de lokale fællesskaber og gøre frivilligheden lettere.</a:t>
            </a:r>
          </a:p>
          <a:p>
            <a:pPr algn="l">
              <a:lnSpc>
                <a:spcPts val="2100"/>
              </a:lnSpc>
              <a:spcBef>
                <a:spcPct val="0"/>
              </a:spcBef>
            </a:pPr>
            <a:endParaRPr lang="en-US" sz="1500">
              <a:solidFill>
                <a:srgbClr val="000000"/>
              </a:solidFill>
              <a:latin typeface="Verdana Pro"/>
              <a:ea typeface="Verdana Pro"/>
              <a:cs typeface="Verdana Pro"/>
              <a:sym typeface="Verdana Pro"/>
            </a:endParaRPr>
          </a:p>
          <a:p>
            <a:pPr algn="l">
              <a:lnSpc>
                <a:spcPts val="2100"/>
              </a:lnSpc>
              <a:spcBef>
                <a:spcPct val="0"/>
              </a:spcBef>
            </a:pPr>
            <a:r>
              <a:rPr lang="en-US" sz="1500" b="1">
                <a:solidFill>
                  <a:srgbClr val="000000"/>
                </a:solidFill>
                <a:latin typeface="Verdana Pro Bold"/>
                <a:ea typeface="Verdana Pro Bold"/>
                <a:cs typeface="Verdana Pro Bold"/>
                <a:sym typeface="Verdana Pro Bold"/>
              </a:rPr>
              <a:t>Kort sagt:</a:t>
            </a:r>
          </a:p>
          <a:p>
            <a:pPr algn="l">
              <a:lnSpc>
                <a:spcPts val="2100"/>
              </a:lnSpc>
              <a:spcBef>
                <a:spcPct val="0"/>
              </a:spcBef>
            </a:pPr>
            <a:r>
              <a:rPr lang="en-US" sz="1500">
                <a:solidFill>
                  <a:srgbClr val="000000"/>
                </a:solidFill>
                <a:latin typeface="Verdana Pro"/>
                <a:ea typeface="Verdana Pro"/>
                <a:cs typeface="Verdana Pro"/>
                <a:sym typeface="Verdana Pro"/>
              </a:rPr>
              <a:t> Vi bygger videre på vores værdier – men med en struktur, der passer til næste generation.</a:t>
            </a:r>
          </a:p>
          <a:p>
            <a:pPr algn="l">
              <a:lnSpc>
                <a:spcPts val="2100"/>
              </a:lnSpc>
              <a:spcBef>
                <a:spcPct val="0"/>
              </a:spcBef>
            </a:pPr>
            <a:endParaRPr lang="en-US" sz="1500">
              <a:solidFill>
                <a:srgbClr val="000000"/>
              </a:solidFill>
              <a:latin typeface="Verdana Pro"/>
              <a:ea typeface="Verdana Pro"/>
              <a:cs typeface="Verdana Pro"/>
              <a:sym typeface="Verdana Pro"/>
            </a:endParaRPr>
          </a:p>
        </p:txBody>
      </p:sp>
      <p:sp>
        <p:nvSpPr>
          <p:cNvPr id="20" name="TextBox 20"/>
          <p:cNvSpPr txBox="1"/>
          <p:nvPr/>
        </p:nvSpPr>
        <p:spPr>
          <a:xfrm>
            <a:off x="419398" y="9759416"/>
            <a:ext cx="1218605"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December 2025</a:t>
            </a:r>
          </a:p>
        </p:txBody>
      </p:sp>
      <p:sp>
        <p:nvSpPr>
          <p:cNvPr id="21" name="TextBox 21"/>
          <p:cNvSpPr txBox="1"/>
          <p:nvPr/>
        </p:nvSpPr>
        <p:spPr>
          <a:xfrm>
            <a:off x="17306402" y="9759416"/>
            <a:ext cx="579090"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Side 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59873" y="248396"/>
            <a:ext cx="17768254" cy="9790207"/>
            <a:chOff x="0" y="0"/>
            <a:chExt cx="4679705" cy="2578491"/>
          </a:xfrm>
        </p:grpSpPr>
        <p:sp>
          <p:nvSpPr>
            <p:cNvPr id="3" name="Freeform 3"/>
            <p:cNvSpPr/>
            <p:nvPr/>
          </p:nvSpPr>
          <p:spPr>
            <a:xfrm>
              <a:off x="0" y="0"/>
              <a:ext cx="4679705" cy="2578491"/>
            </a:xfrm>
            <a:custGeom>
              <a:avLst/>
              <a:gdLst/>
              <a:ahLst/>
              <a:cxnLst/>
              <a:rect l="l" t="t" r="r" b="b"/>
              <a:pathLst>
                <a:path w="4679705" h="2578491">
                  <a:moveTo>
                    <a:pt x="0" y="0"/>
                  </a:moveTo>
                  <a:lnTo>
                    <a:pt x="4679705" y="0"/>
                  </a:lnTo>
                  <a:lnTo>
                    <a:pt x="4679705" y="2578491"/>
                  </a:lnTo>
                  <a:lnTo>
                    <a:pt x="0" y="2578491"/>
                  </a:lnTo>
                  <a:close/>
                </a:path>
              </a:pathLst>
            </a:custGeom>
            <a:solidFill>
              <a:srgbClr val="FFFFFF"/>
            </a:solidFill>
          </p:spPr>
          <p:txBody>
            <a:bodyPr/>
            <a:lstStyle/>
            <a:p>
              <a:endParaRPr lang="da-DK"/>
            </a:p>
          </p:txBody>
        </p:sp>
        <p:sp>
          <p:nvSpPr>
            <p:cNvPr id="4" name="TextBox 4"/>
            <p:cNvSpPr txBox="1"/>
            <p:nvPr/>
          </p:nvSpPr>
          <p:spPr>
            <a:xfrm>
              <a:off x="0" y="-38100"/>
              <a:ext cx="4679705" cy="2616591"/>
            </a:xfrm>
            <a:prstGeom prst="rect">
              <a:avLst/>
            </a:prstGeom>
          </p:spPr>
          <p:txBody>
            <a:bodyPr lIns="50800" tIns="50800" rIns="50800" bIns="50800" rtlCol="0" anchor="ctr"/>
            <a:lstStyle/>
            <a:p>
              <a:pPr algn="ctr">
                <a:lnSpc>
                  <a:spcPts val="2729"/>
                </a:lnSpc>
              </a:pPr>
              <a:endParaRPr/>
            </a:p>
          </p:txBody>
        </p:sp>
      </p:grpSp>
      <p:grpSp>
        <p:nvGrpSpPr>
          <p:cNvPr id="5" name="Group 5"/>
          <p:cNvGrpSpPr/>
          <p:nvPr/>
        </p:nvGrpSpPr>
        <p:grpSpPr>
          <a:xfrm>
            <a:off x="259873" y="248396"/>
            <a:ext cx="17768254" cy="1047797"/>
            <a:chOff x="0" y="0"/>
            <a:chExt cx="4679705" cy="275963"/>
          </a:xfrm>
        </p:grpSpPr>
        <p:sp>
          <p:nvSpPr>
            <p:cNvPr id="6" name="Freeform 6"/>
            <p:cNvSpPr/>
            <p:nvPr/>
          </p:nvSpPr>
          <p:spPr>
            <a:xfrm>
              <a:off x="0" y="0"/>
              <a:ext cx="4679705" cy="275963"/>
            </a:xfrm>
            <a:custGeom>
              <a:avLst/>
              <a:gdLst/>
              <a:ahLst/>
              <a:cxnLst/>
              <a:rect l="l" t="t" r="r" b="b"/>
              <a:pathLst>
                <a:path w="4679705" h="275963">
                  <a:moveTo>
                    <a:pt x="0" y="0"/>
                  </a:moveTo>
                  <a:lnTo>
                    <a:pt x="4679705" y="0"/>
                  </a:lnTo>
                  <a:lnTo>
                    <a:pt x="4679705" y="275963"/>
                  </a:lnTo>
                  <a:lnTo>
                    <a:pt x="0" y="275963"/>
                  </a:lnTo>
                  <a:close/>
                </a:path>
              </a:pathLst>
            </a:custGeom>
            <a:solidFill>
              <a:srgbClr val="F8F1E0"/>
            </a:solidFill>
          </p:spPr>
          <p:txBody>
            <a:bodyPr/>
            <a:lstStyle/>
            <a:p>
              <a:endParaRPr lang="da-DK"/>
            </a:p>
          </p:txBody>
        </p:sp>
        <p:sp>
          <p:nvSpPr>
            <p:cNvPr id="7" name="TextBox 7"/>
            <p:cNvSpPr txBox="1"/>
            <p:nvPr/>
          </p:nvSpPr>
          <p:spPr>
            <a:xfrm>
              <a:off x="0" y="-38100"/>
              <a:ext cx="4679705" cy="314063"/>
            </a:xfrm>
            <a:prstGeom prst="rect">
              <a:avLst/>
            </a:prstGeom>
          </p:spPr>
          <p:txBody>
            <a:bodyPr lIns="50800" tIns="50800" rIns="50800" bIns="50800" rtlCol="0" anchor="ctr"/>
            <a:lstStyle/>
            <a:p>
              <a:pPr algn="ctr">
                <a:lnSpc>
                  <a:spcPts val="2729"/>
                </a:lnSpc>
              </a:pPr>
              <a:endParaRPr/>
            </a:p>
          </p:txBody>
        </p:sp>
      </p:grpSp>
      <p:grpSp>
        <p:nvGrpSpPr>
          <p:cNvPr id="8" name="Group 8"/>
          <p:cNvGrpSpPr/>
          <p:nvPr/>
        </p:nvGrpSpPr>
        <p:grpSpPr>
          <a:xfrm>
            <a:off x="0" y="1296193"/>
            <a:ext cx="18288000" cy="267509"/>
            <a:chOff x="0" y="0"/>
            <a:chExt cx="4816593" cy="70455"/>
          </a:xfrm>
        </p:grpSpPr>
        <p:sp>
          <p:nvSpPr>
            <p:cNvPr id="9" name="Freeform 9"/>
            <p:cNvSpPr/>
            <p:nvPr/>
          </p:nvSpPr>
          <p:spPr>
            <a:xfrm>
              <a:off x="0" y="0"/>
              <a:ext cx="4816592" cy="70455"/>
            </a:xfrm>
            <a:custGeom>
              <a:avLst/>
              <a:gdLst/>
              <a:ahLst/>
              <a:cxnLst/>
              <a:rect l="l" t="t" r="r" b="b"/>
              <a:pathLst>
                <a:path w="4816592" h="70455">
                  <a:moveTo>
                    <a:pt x="0" y="0"/>
                  </a:moveTo>
                  <a:lnTo>
                    <a:pt x="4816592" y="0"/>
                  </a:lnTo>
                  <a:lnTo>
                    <a:pt x="4816592" y="70455"/>
                  </a:lnTo>
                  <a:lnTo>
                    <a:pt x="0" y="70455"/>
                  </a:lnTo>
                  <a:close/>
                </a:path>
              </a:pathLst>
            </a:custGeom>
            <a:solidFill>
              <a:srgbClr val="C2DDF0"/>
            </a:solidFill>
          </p:spPr>
          <p:txBody>
            <a:bodyPr/>
            <a:lstStyle/>
            <a:p>
              <a:endParaRPr lang="da-DK"/>
            </a:p>
          </p:txBody>
        </p:sp>
        <p:sp>
          <p:nvSpPr>
            <p:cNvPr id="10" name="TextBox 10"/>
            <p:cNvSpPr txBox="1"/>
            <p:nvPr/>
          </p:nvSpPr>
          <p:spPr>
            <a:xfrm>
              <a:off x="0" y="-38100"/>
              <a:ext cx="4816593" cy="108555"/>
            </a:xfrm>
            <a:prstGeom prst="rect">
              <a:avLst/>
            </a:prstGeom>
          </p:spPr>
          <p:txBody>
            <a:bodyPr lIns="50800" tIns="50800" rIns="50800" bIns="50800" rtlCol="0" anchor="ctr"/>
            <a:lstStyle/>
            <a:p>
              <a:pPr algn="ctr">
                <a:lnSpc>
                  <a:spcPts val="2729"/>
                </a:lnSpc>
              </a:pPr>
              <a:endParaRPr/>
            </a:p>
          </p:txBody>
        </p:sp>
      </p:grpSp>
      <p:sp>
        <p:nvSpPr>
          <p:cNvPr id="11" name="Freeform 11"/>
          <p:cNvSpPr/>
          <p:nvPr/>
        </p:nvSpPr>
        <p:spPr>
          <a:xfrm>
            <a:off x="7613131" y="342801"/>
            <a:ext cx="3061739" cy="858988"/>
          </a:xfrm>
          <a:custGeom>
            <a:avLst/>
            <a:gdLst/>
            <a:ahLst/>
            <a:cxnLst/>
            <a:rect l="l" t="t" r="r" b="b"/>
            <a:pathLst>
              <a:path w="3061739" h="858988">
                <a:moveTo>
                  <a:pt x="0" y="0"/>
                </a:moveTo>
                <a:lnTo>
                  <a:pt x="3061738" y="0"/>
                </a:lnTo>
                <a:lnTo>
                  <a:pt x="3061738" y="858988"/>
                </a:lnTo>
                <a:lnTo>
                  <a:pt x="0" y="858988"/>
                </a:lnTo>
                <a:lnTo>
                  <a:pt x="0" y="0"/>
                </a:lnTo>
                <a:close/>
              </a:path>
            </a:pathLst>
          </a:custGeom>
          <a:blipFill>
            <a:blip r:embed="rId2"/>
            <a:stretch>
              <a:fillRect l="-5711" t="-22751" r="-4878" b="-20605"/>
            </a:stretch>
          </a:blipFill>
        </p:spPr>
        <p:txBody>
          <a:bodyPr/>
          <a:lstStyle/>
          <a:p>
            <a:endParaRPr lang="da-DK"/>
          </a:p>
        </p:txBody>
      </p:sp>
      <p:grpSp>
        <p:nvGrpSpPr>
          <p:cNvPr id="12" name="Group 12"/>
          <p:cNvGrpSpPr/>
          <p:nvPr/>
        </p:nvGrpSpPr>
        <p:grpSpPr>
          <a:xfrm>
            <a:off x="1501872" y="2057628"/>
            <a:ext cx="14177100" cy="577488"/>
            <a:chOff x="0" y="0"/>
            <a:chExt cx="18902800" cy="769984"/>
          </a:xfrm>
        </p:grpSpPr>
        <p:sp>
          <p:nvSpPr>
            <p:cNvPr id="13" name="TextBox 13"/>
            <p:cNvSpPr txBox="1"/>
            <p:nvPr/>
          </p:nvSpPr>
          <p:spPr>
            <a:xfrm>
              <a:off x="830328" y="38917"/>
              <a:ext cx="18072472" cy="644525"/>
            </a:xfrm>
            <a:prstGeom prst="rect">
              <a:avLst/>
            </a:prstGeom>
          </p:spPr>
          <p:txBody>
            <a:bodyPr lIns="0" tIns="0" rIns="0" bIns="0" rtlCol="0" anchor="t">
              <a:spAutoFit/>
            </a:bodyPr>
            <a:lstStyle/>
            <a:p>
              <a:pPr algn="l">
                <a:lnSpc>
                  <a:spcPts val="4199"/>
                </a:lnSpc>
              </a:pPr>
              <a:r>
                <a:rPr lang="en-US" sz="2999" b="1">
                  <a:solidFill>
                    <a:srgbClr val="E62A31"/>
                  </a:solidFill>
                  <a:latin typeface="Verdana Pro Bold"/>
                  <a:ea typeface="Verdana Pro Bold"/>
                  <a:cs typeface="Verdana Pro Bold"/>
                  <a:sym typeface="Verdana Pro Bold"/>
                </a:rPr>
                <a:t>Tidsplan - sådan bevæger arbejdet sig frem mod landsmødet</a:t>
              </a:r>
            </a:p>
          </p:txBody>
        </p:sp>
        <p:grpSp>
          <p:nvGrpSpPr>
            <p:cNvPr id="14" name="Group 14"/>
            <p:cNvGrpSpPr/>
            <p:nvPr/>
          </p:nvGrpSpPr>
          <p:grpSpPr>
            <a:xfrm>
              <a:off x="0" y="0"/>
              <a:ext cx="608772" cy="769984"/>
              <a:chOff x="0" y="0"/>
              <a:chExt cx="100502" cy="127117"/>
            </a:xfrm>
          </p:grpSpPr>
          <p:sp>
            <p:nvSpPr>
              <p:cNvPr id="15" name="Freeform 15"/>
              <p:cNvSpPr/>
              <p:nvPr/>
            </p:nvSpPr>
            <p:spPr>
              <a:xfrm>
                <a:off x="0" y="0"/>
                <a:ext cx="100502" cy="127117"/>
              </a:xfrm>
              <a:custGeom>
                <a:avLst/>
                <a:gdLst/>
                <a:ahLst/>
                <a:cxnLst/>
                <a:rect l="l" t="t" r="r" b="b"/>
                <a:pathLst>
                  <a:path w="100502" h="127117">
                    <a:moveTo>
                      <a:pt x="50251" y="0"/>
                    </a:moveTo>
                    <a:lnTo>
                      <a:pt x="50251" y="0"/>
                    </a:lnTo>
                    <a:cubicBezTo>
                      <a:pt x="63579" y="0"/>
                      <a:pt x="76360" y="5294"/>
                      <a:pt x="85784" y="14718"/>
                    </a:cubicBezTo>
                    <a:cubicBezTo>
                      <a:pt x="95208" y="24142"/>
                      <a:pt x="100502" y="36924"/>
                      <a:pt x="100502" y="50251"/>
                    </a:cubicBezTo>
                    <a:lnTo>
                      <a:pt x="100502" y="76866"/>
                    </a:lnTo>
                    <a:cubicBezTo>
                      <a:pt x="100502" y="90193"/>
                      <a:pt x="95208" y="102975"/>
                      <a:pt x="85784" y="112399"/>
                    </a:cubicBezTo>
                    <a:cubicBezTo>
                      <a:pt x="76360" y="121822"/>
                      <a:pt x="63579" y="127117"/>
                      <a:pt x="50251" y="127117"/>
                    </a:cubicBezTo>
                    <a:lnTo>
                      <a:pt x="50251" y="127117"/>
                    </a:lnTo>
                    <a:cubicBezTo>
                      <a:pt x="22498" y="127117"/>
                      <a:pt x="0" y="104619"/>
                      <a:pt x="0" y="76866"/>
                    </a:cubicBezTo>
                    <a:lnTo>
                      <a:pt x="0" y="50251"/>
                    </a:lnTo>
                    <a:cubicBezTo>
                      <a:pt x="0" y="22498"/>
                      <a:pt x="22498" y="0"/>
                      <a:pt x="50251" y="0"/>
                    </a:cubicBezTo>
                    <a:close/>
                  </a:path>
                </a:pathLst>
              </a:custGeom>
              <a:solidFill>
                <a:srgbClr val="000000">
                  <a:alpha val="0"/>
                </a:srgbClr>
              </a:solidFill>
              <a:ln w="38100" cap="rnd">
                <a:solidFill>
                  <a:srgbClr val="E62A31"/>
                </a:solidFill>
                <a:prstDash val="solid"/>
                <a:round/>
              </a:ln>
            </p:spPr>
            <p:txBody>
              <a:bodyPr/>
              <a:lstStyle/>
              <a:p>
                <a:endParaRPr lang="da-DK"/>
              </a:p>
            </p:txBody>
          </p:sp>
          <p:sp>
            <p:nvSpPr>
              <p:cNvPr id="16" name="TextBox 16"/>
              <p:cNvSpPr txBox="1"/>
              <p:nvPr/>
            </p:nvSpPr>
            <p:spPr>
              <a:xfrm>
                <a:off x="0" y="-38100"/>
                <a:ext cx="100502" cy="165217"/>
              </a:xfrm>
              <a:prstGeom prst="rect">
                <a:avLst/>
              </a:prstGeom>
            </p:spPr>
            <p:txBody>
              <a:bodyPr lIns="50800" tIns="50800" rIns="50800" bIns="50800" rtlCol="0" anchor="ctr"/>
              <a:lstStyle/>
              <a:p>
                <a:pPr algn="ctr">
                  <a:lnSpc>
                    <a:spcPts val="2729"/>
                  </a:lnSpc>
                </a:pPr>
                <a:endParaRPr/>
              </a:p>
            </p:txBody>
          </p:sp>
        </p:grpSp>
        <p:sp>
          <p:nvSpPr>
            <p:cNvPr id="17" name="TextBox 17"/>
            <p:cNvSpPr txBox="1"/>
            <p:nvPr/>
          </p:nvSpPr>
          <p:spPr>
            <a:xfrm>
              <a:off x="76375" y="106295"/>
              <a:ext cx="456022" cy="519294"/>
            </a:xfrm>
            <a:prstGeom prst="rect">
              <a:avLst/>
            </a:prstGeom>
          </p:spPr>
          <p:txBody>
            <a:bodyPr lIns="0" tIns="0" rIns="0" bIns="0" rtlCol="0" anchor="t">
              <a:spAutoFit/>
            </a:bodyPr>
            <a:lstStyle/>
            <a:p>
              <a:pPr algn="ctr">
                <a:lnSpc>
                  <a:spcPts val="3350"/>
                </a:lnSpc>
              </a:pPr>
              <a:r>
                <a:rPr lang="en-US" sz="2393" b="1">
                  <a:solidFill>
                    <a:srgbClr val="E62A31"/>
                  </a:solidFill>
                  <a:latin typeface="Verdana Pro Bold"/>
                  <a:ea typeface="Verdana Pro Bold"/>
                  <a:cs typeface="Verdana Pro Bold"/>
                  <a:sym typeface="Verdana Pro Bold"/>
                </a:rPr>
                <a:t>8</a:t>
              </a:r>
            </a:p>
          </p:txBody>
        </p:sp>
      </p:grpSp>
      <p:graphicFrame>
        <p:nvGraphicFramePr>
          <p:cNvPr id="18" name="Table 18"/>
          <p:cNvGraphicFramePr>
            <a:graphicFrameLocks noGrp="1"/>
          </p:cNvGraphicFramePr>
          <p:nvPr/>
        </p:nvGraphicFramePr>
        <p:xfrm>
          <a:off x="1501872" y="3492365"/>
          <a:ext cx="7315200" cy="5686425"/>
        </p:xfrm>
        <a:graphic>
          <a:graphicData uri="http://schemas.openxmlformats.org/drawingml/2006/table">
            <a:tbl>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697662">
                <a:tc>
                  <a:txBody>
                    <a:bodyPr/>
                    <a:lstStyle/>
                    <a:p>
                      <a:pPr algn="l">
                        <a:lnSpc>
                          <a:spcPts val="2100"/>
                        </a:lnSpc>
                        <a:defRPr/>
                      </a:pPr>
                      <a:r>
                        <a:rPr lang="en-US" sz="1500" b="1">
                          <a:solidFill>
                            <a:srgbClr val="FFFFFF"/>
                          </a:solidFill>
                          <a:latin typeface="Verdana Pro Bold"/>
                          <a:ea typeface="Verdana Pro Bold"/>
                          <a:cs typeface="Verdana Pro Bold"/>
                          <a:sym typeface="Verdana Pro Bold"/>
                        </a:rPr>
                        <a:t>Dato</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E4A59"/>
                    </a:solidFill>
                  </a:tcPr>
                </a:tc>
                <a:tc>
                  <a:txBody>
                    <a:bodyPr/>
                    <a:lstStyle/>
                    <a:p>
                      <a:pPr algn="l">
                        <a:lnSpc>
                          <a:spcPts val="2100"/>
                        </a:lnSpc>
                        <a:defRPr/>
                      </a:pPr>
                      <a:r>
                        <a:rPr lang="en-US" sz="1500" b="1">
                          <a:solidFill>
                            <a:srgbClr val="FFFFFF"/>
                          </a:solidFill>
                          <a:latin typeface="Verdana Pro Bold"/>
                          <a:ea typeface="Verdana Pro Bold"/>
                          <a:cs typeface="Verdana Pro Bold"/>
                          <a:sym typeface="Verdana Pro Bold"/>
                        </a:rPr>
                        <a:t>Proces</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E4A59"/>
                    </a:solidFill>
                  </a:tcPr>
                </a:tc>
                <a:extLst>
                  <a:ext uri="{0D108BD9-81ED-4DB2-BD59-A6C34878D82A}">
                    <a16:rowId xmlns:a16="http://schemas.microsoft.com/office/drawing/2014/main" val="10000"/>
                  </a:ext>
                </a:extLst>
              </a:tr>
              <a:tr h="965259">
                <a:tc>
                  <a:txBody>
                    <a:bodyPr/>
                    <a:lstStyle/>
                    <a:p>
                      <a:pPr algn="l">
                        <a:lnSpc>
                          <a:spcPts val="2100"/>
                        </a:lnSpc>
                        <a:defRPr/>
                      </a:pPr>
                      <a:r>
                        <a:rPr lang="en-US" sz="1500">
                          <a:solidFill>
                            <a:srgbClr val="000000"/>
                          </a:solidFill>
                          <a:latin typeface="Verdana Pro"/>
                          <a:ea typeface="Verdana Pro"/>
                          <a:cs typeface="Verdana Pro"/>
                          <a:sym typeface="Verdana Pro"/>
                        </a:rPr>
                        <a:t>20. december 2025</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DF0"/>
                    </a:solidFill>
                  </a:tcPr>
                </a:tc>
                <a:tc>
                  <a:txBody>
                    <a:bodyPr/>
                    <a:lstStyle/>
                    <a:p>
                      <a:pPr algn="l">
                        <a:lnSpc>
                          <a:spcPts val="2100"/>
                        </a:lnSpc>
                        <a:defRPr/>
                      </a:pPr>
                      <a:r>
                        <a:rPr lang="en-US" sz="1500">
                          <a:solidFill>
                            <a:srgbClr val="000000"/>
                          </a:solidFill>
                          <a:latin typeface="Verdana Pro"/>
                          <a:ea typeface="Verdana Pro"/>
                          <a:cs typeface="Verdana Pro"/>
                          <a:sym typeface="Verdana Pro"/>
                        </a:rPr>
                        <a:t>Materiale udsendes til afdelingerne</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DF0"/>
                    </a:solidFill>
                  </a:tcPr>
                </a:tc>
                <a:extLst>
                  <a:ext uri="{0D108BD9-81ED-4DB2-BD59-A6C34878D82A}">
                    <a16:rowId xmlns:a16="http://schemas.microsoft.com/office/drawing/2014/main" val="10001"/>
                  </a:ext>
                </a:extLst>
              </a:tr>
              <a:tr h="965259">
                <a:tc>
                  <a:txBody>
                    <a:bodyPr/>
                    <a:lstStyle/>
                    <a:p>
                      <a:pPr algn="l">
                        <a:lnSpc>
                          <a:spcPts val="2100"/>
                        </a:lnSpc>
                        <a:defRPr/>
                      </a:pPr>
                      <a:r>
                        <a:rPr lang="en-US" sz="1500">
                          <a:solidFill>
                            <a:srgbClr val="000000"/>
                          </a:solidFill>
                          <a:latin typeface="Verdana Pro"/>
                          <a:ea typeface="Verdana Pro"/>
                          <a:cs typeface="Verdana Pro"/>
                          <a:sym typeface="Verdana Pro"/>
                        </a:rPr>
                        <a:t>Januar - april 2026</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DF0"/>
                    </a:solidFill>
                  </a:tcPr>
                </a:tc>
                <a:tc>
                  <a:txBody>
                    <a:bodyPr/>
                    <a:lstStyle/>
                    <a:p>
                      <a:pPr algn="l">
                        <a:lnSpc>
                          <a:spcPts val="2100"/>
                        </a:lnSpc>
                        <a:defRPr/>
                      </a:pPr>
                      <a:r>
                        <a:rPr lang="en-US" sz="1500">
                          <a:solidFill>
                            <a:srgbClr val="000000"/>
                          </a:solidFill>
                          <a:latin typeface="Verdana Pro"/>
                          <a:ea typeface="Verdana Pro"/>
                          <a:cs typeface="Verdana Pro"/>
                          <a:sym typeface="Verdana Pro"/>
                        </a:rPr>
                        <a:t>Tre regionale møder (Jylland, Fyn, Sjælland)</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DF0"/>
                    </a:solidFill>
                  </a:tcPr>
                </a:tc>
                <a:extLst>
                  <a:ext uri="{0D108BD9-81ED-4DB2-BD59-A6C34878D82A}">
                    <a16:rowId xmlns:a16="http://schemas.microsoft.com/office/drawing/2014/main" val="10002"/>
                  </a:ext>
                </a:extLst>
              </a:tr>
              <a:tr h="697662">
                <a:tc>
                  <a:txBody>
                    <a:bodyPr/>
                    <a:lstStyle/>
                    <a:p>
                      <a:pPr algn="l">
                        <a:lnSpc>
                          <a:spcPts val="2100"/>
                        </a:lnSpc>
                        <a:defRPr/>
                      </a:pPr>
                      <a:r>
                        <a:rPr lang="en-US" sz="1500">
                          <a:solidFill>
                            <a:srgbClr val="000000"/>
                          </a:solidFill>
                          <a:latin typeface="Verdana Pro"/>
                          <a:ea typeface="Verdana Pro"/>
                          <a:cs typeface="Verdana Pro"/>
                          <a:sym typeface="Verdana Pro"/>
                        </a:rPr>
                        <a:t>Maj 2026</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DF0"/>
                    </a:solidFill>
                  </a:tcPr>
                </a:tc>
                <a:tc>
                  <a:txBody>
                    <a:bodyPr/>
                    <a:lstStyle/>
                    <a:p>
                      <a:pPr algn="l">
                        <a:lnSpc>
                          <a:spcPts val="2100"/>
                        </a:lnSpc>
                        <a:defRPr/>
                      </a:pPr>
                      <a:r>
                        <a:rPr lang="en-US" sz="1500">
                          <a:solidFill>
                            <a:srgbClr val="000000"/>
                          </a:solidFill>
                          <a:latin typeface="Verdana Pro"/>
                          <a:ea typeface="Verdana Pro"/>
                          <a:cs typeface="Verdana Pro"/>
                          <a:sym typeface="Verdana Pro"/>
                        </a:rPr>
                        <a:t>Samling af indput</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DF0"/>
                    </a:solidFill>
                  </a:tcPr>
                </a:tc>
                <a:extLst>
                  <a:ext uri="{0D108BD9-81ED-4DB2-BD59-A6C34878D82A}">
                    <a16:rowId xmlns:a16="http://schemas.microsoft.com/office/drawing/2014/main" val="10003"/>
                  </a:ext>
                </a:extLst>
              </a:tr>
              <a:tr h="697662">
                <a:tc>
                  <a:txBody>
                    <a:bodyPr/>
                    <a:lstStyle/>
                    <a:p>
                      <a:pPr algn="l">
                        <a:lnSpc>
                          <a:spcPts val="2100"/>
                        </a:lnSpc>
                        <a:defRPr/>
                      </a:pPr>
                      <a:r>
                        <a:rPr lang="en-US" sz="1500">
                          <a:solidFill>
                            <a:srgbClr val="000000"/>
                          </a:solidFill>
                          <a:latin typeface="Verdana Pro"/>
                          <a:ea typeface="Verdana Pro"/>
                          <a:cs typeface="Verdana Pro"/>
                          <a:sym typeface="Verdana Pro"/>
                        </a:rPr>
                        <a:t>Juni 2026</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DF0"/>
                    </a:solidFill>
                  </a:tcPr>
                </a:tc>
                <a:tc>
                  <a:txBody>
                    <a:bodyPr/>
                    <a:lstStyle/>
                    <a:p>
                      <a:pPr algn="l">
                        <a:lnSpc>
                          <a:spcPts val="2100"/>
                        </a:lnSpc>
                        <a:defRPr/>
                      </a:pPr>
                      <a:r>
                        <a:rPr lang="en-US" sz="1500">
                          <a:solidFill>
                            <a:srgbClr val="000000"/>
                          </a:solidFill>
                          <a:latin typeface="Verdana Pro"/>
                          <a:ea typeface="Verdana Pro"/>
                          <a:cs typeface="Verdana Pro"/>
                          <a:sym typeface="Verdana Pro"/>
                        </a:rPr>
                        <a:t>HB godkender endelig indstilling</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DF0"/>
                    </a:solidFill>
                  </a:tcPr>
                </a:tc>
                <a:extLst>
                  <a:ext uri="{0D108BD9-81ED-4DB2-BD59-A6C34878D82A}">
                    <a16:rowId xmlns:a16="http://schemas.microsoft.com/office/drawing/2014/main" val="10004"/>
                  </a:ext>
                </a:extLst>
              </a:tr>
              <a:tr h="697662">
                <a:tc>
                  <a:txBody>
                    <a:bodyPr/>
                    <a:lstStyle/>
                    <a:p>
                      <a:pPr algn="l">
                        <a:lnSpc>
                          <a:spcPts val="2100"/>
                        </a:lnSpc>
                        <a:defRPr/>
                      </a:pPr>
                      <a:r>
                        <a:rPr lang="en-US" sz="1500">
                          <a:solidFill>
                            <a:srgbClr val="000000"/>
                          </a:solidFill>
                          <a:latin typeface="Verdana Pro"/>
                          <a:ea typeface="Verdana Pro"/>
                          <a:cs typeface="Verdana Pro"/>
                          <a:sym typeface="Verdana Pro"/>
                        </a:rPr>
                        <a:t>Oktober 2026</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DF0"/>
                    </a:solidFill>
                  </a:tcPr>
                </a:tc>
                <a:tc>
                  <a:txBody>
                    <a:bodyPr/>
                    <a:lstStyle/>
                    <a:p>
                      <a:pPr algn="l">
                        <a:lnSpc>
                          <a:spcPts val="2100"/>
                        </a:lnSpc>
                        <a:defRPr/>
                      </a:pPr>
                      <a:r>
                        <a:rPr lang="en-US" sz="1500">
                          <a:solidFill>
                            <a:srgbClr val="000000"/>
                          </a:solidFill>
                          <a:latin typeface="Verdana Pro"/>
                          <a:ea typeface="Verdana Pro"/>
                          <a:cs typeface="Verdana Pro"/>
                          <a:sym typeface="Verdana Pro"/>
                        </a:rPr>
                        <a:t>Landsmødet beslutter</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DF0"/>
                    </a:solidFill>
                  </a:tcPr>
                </a:tc>
                <a:extLst>
                  <a:ext uri="{0D108BD9-81ED-4DB2-BD59-A6C34878D82A}">
                    <a16:rowId xmlns:a16="http://schemas.microsoft.com/office/drawing/2014/main" val="10005"/>
                  </a:ext>
                </a:extLst>
              </a:tr>
              <a:tr h="965259">
                <a:tc>
                  <a:txBody>
                    <a:bodyPr/>
                    <a:lstStyle/>
                    <a:p>
                      <a:pPr algn="l">
                        <a:lnSpc>
                          <a:spcPts val="2100"/>
                        </a:lnSpc>
                        <a:defRPr/>
                      </a:pPr>
                      <a:r>
                        <a:rPr lang="en-US" sz="1500">
                          <a:solidFill>
                            <a:srgbClr val="000000"/>
                          </a:solidFill>
                          <a:latin typeface="Verdana Pro"/>
                          <a:ea typeface="Verdana Pro"/>
                          <a:cs typeface="Verdana Pro"/>
                          <a:sym typeface="Verdana Pro"/>
                        </a:rPr>
                        <a:t>Januar 2027</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DF0"/>
                    </a:solidFill>
                  </a:tcPr>
                </a:tc>
                <a:tc>
                  <a:txBody>
                    <a:bodyPr/>
                    <a:lstStyle/>
                    <a:p>
                      <a:pPr algn="l">
                        <a:lnSpc>
                          <a:spcPts val="2100"/>
                        </a:lnSpc>
                        <a:defRPr/>
                      </a:pPr>
                      <a:r>
                        <a:rPr lang="en-US" sz="1500">
                          <a:solidFill>
                            <a:srgbClr val="000000"/>
                          </a:solidFill>
                          <a:latin typeface="Verdana Pro"/>
                          <a:ea typeface="Verdana Pro"/>
                          <a:cs typeface="Verdana Pro"/>
                          <a:sym typeface="Verdana Pro"/>
                        </a:rPr>
                        <a:t>Ny struktur træder gradvist i kraft</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DF0"/>
                    </a:solidFill>
                  </a:tcPr>
                </a:tc>
                <a:extLst>
                  <a:ext uri="{0D108BD9-81ED-4DB2-BD59-A6C34878D82A}">
                    <a16:rowId xmlns:a16="http://schemas.microsoft.com/office/drawing/2014/main" val="10006"/>
                  </a:ext>
                </a:extLst>
              </a:tr>
            </a:tbl>
          </a:graphicData>
        </a:graphic>
      </p:graphicFrame>
      <p:sp>
        <p:nvSpPr>
          <p:cNvPr id="19" name="Freeform 19"/>
          <p:cNvSpPr/>
          <p:nvPr/>
        </p:nvSpPr>
        <p:spPr>
          <a:xfrm>
            <a:off x="15524933" y="1824191"/>
            <a:ext cx="1734367" cy="1612962"/>
          </a:xfrm>
          <a:custGeom>
            <a:avLst/>
            <a:gdLst/>
            <a:ahLst/>
            <a:cxnLst/>
            <a:rect l="l" t="t" r="r" b="b"/>
            <a:pathLst>
              <a:path w="1734367" h="1612962">
                <a:moveTo>
                  <a:pt x="0" y="0"/>
                </a:moveTo>
                <a:lnTo>
                  <a:pt x="1734367" y="0"/>
                </a:lnTo>
                <a:lnTo>
                  <a:pt x="1734367" y="1612962"/>
                </a:lnTo>
                <a:lnTo>
                  <a:pt x="0" y="16129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a-DK"/>
          </a:p>
        </p:txBody>
      </p:sp>
      <p:sp>
        <p:nvSpPr>
          <p:cNvPr id="20" name="TextBox 20"/>
          <p:cNvSpPr txBox="1"/>
          <p:nvPr/>
        </p:nvSpPr>
        <p:spPr>
          <a:xfrm>
            <a:off x="1501872" y="2894228"/>
            <a:ext cx="8752136" cy="1057275"/>
          </a:xfrm>
          <a:prstGeom prst="rect">
            <a:avLst/>
          </a:prstGeom>
        </p:spPr>
        <p:txBody>
          <a:bodyPr lIns="0" tIns="0" rIns="0" bIns="0" rtlCol="0" anchor="t">
            <a:spAutoFit/>
          </a:bodyPr>
          <a:lstStyle/>
          <a:p>
            <a:pPr algn="l">
              <a:lnSpc>
                <a:spcPts val="2100"/>
              </a:lnSpc>
            </a:pPr>
            <a:r>
              <a:rPr lang="en-US" sz="1500">
                <a:solidFill>
                  <a:srgbClr val="000000"/>
                </a:solidFill>
                <a:latin typeface="Verdana Pro"/>
                <a:ea typeface="Verdana Pro"/>
                <a:cs typeface="Verdana Pro"/>
                <a:sym typeface="Verdana Pro"/>
              </a:rPr>
              <a:t>Her kan  I se, hvordan arbejdet går fra jeres lokale drøftelser til beslutning på landsmødet.</a:t>
            </a:r>
          </a:p>
          <a:p>
            <a:pPr algn="l">
              <a:lnSpc>
                <a:spcPts val="2100"/>
              </a:lnSpc>
              <a:spcBef>
                <a:spcPct val="0"/>
              </a:spcBef>
            </a:pPr>
            <a:endParaRPr lang="en-US" sz="1500">
              <a:solidFill>
                <a:srgbClr val="000000"/>
              </a:solidFill>
              <a:latin typeface="Verdana Pro"/>
              <a:ea typeface="Verdana Pro"/>
              <a:cs typeface="Verdana Pro"/>
              <a:sym typeface="Verdana Pro"/>
            </a:endParaRPr>
          </a:p>
          <a:p>
            <a:pPr algn="l">
              <a:lnSpc>
                <a:spcPts val="2100"/>
              </a:lnSpc>
              <a:spcBef>
                <a:spcPct val="0"/>
              </a:spcBef>
            </a:pPr>
            <a:endParaRPr lang="en-US" sz="1500">
              <a:solidFill>
                <a:srgbClr val="000000"/>
              </a:solidFill>
              <a:latin typeface="Verdana Pro"/>
              <a:ea typeface="Verdana Pro"/>
              <a:cs typeface="Verdana Pro"/>
              <a:sym typeface="Verdana Pro"/>
            </a:endParaRPr>
          </a:p>
          <a:p>
            <a:pPr algn="l">
              <a:lnSpc>
                <a:spcPts val="2100"/>
              </a:lnSpc>
              <a:spcBef>
                <a:spcPct val="0"/>
              </a:spcBef>
            </a:pPr>
            <a:endParaRPr lang="en-US" sz="1500">
              <a:solidFill>
                <a:srgbClr val="000000"/>
              </a:solidFill>
              <a:latin typeface="Verdana Pro"/>
              <a:ea typeface="Verdana Pro"/>
              <a:cs typeface="Verdana Pro"/>
              <a:sym typeface="Verdana Pro"/>
            </a:endParaRPr>
          </a:p>
        </p:txBody>
      </p:sp>
      <p:sp>
        <p:nvSpPr>
          <p:cNvPr id="21" name="TextBox 21"/>
          <p:cNvSpPr txBox="1"/>
          <p:nvPr/>
        </p:nvSpPr>
        <p:spPr>
          <a:xfrm>
            <a:off x="419398" y="9759416"/>
            <a:ext cx="1218605"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December 2025</a:t>
            </a:r>
          </a:p>
        </p:txBody>
      </p:sp>
      <p:sp>
        <p:nvSpPr>
          <p:cNvPr id="22" name="TextBox 22"/>
          <p:cNvSpPr txBox="1"/>
          <p:nvPr/>
        </p:nvSpPr>
        <p:spPr>
          <a:xfrm>
            <a:off x="17306402" y="9759416"/>
            <a:ext cx="579090"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Side 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59873" y="248396"/>
            <a:ext cx="17768254" cy="9790207"/>
            <a:chOff x="0" y="0"/>
            <a:chExt cx="4679705" cy="2578491"/>
          </a:xfrm>
        </p:grpSpPr>
        <p:sp>
          <p:nvSpPr>
            <p:cNvPr id="3" name="Freeform 3"/>
            <p:cNvSpPr/>
            <p:nvPr/>
          </p:nvSpPr>
          <p:spPr>
            <a:xfrm>
              <a:off x="0" y="0"/>
              <a:ext cx="4679705" cy="2578491"/>
            </a:xfrm>
            <a:custGeom>
              <a:avLst/>
              <a:gdLst/>
              <a:ahLst/>
              <a:cxnLst/>
              <a:rect l="l" t="t" r="r" b="b"/>
              <a:pathLst>
                <a:path w="4679705" h="2578491">
                  <a:moveTo>
                    <a:pt x="0" y="0"/>
                  </a:moveTo>
                  <a:lnTo>
                    <a:pt x="4679705" y="0"/>
                  </a:lnTo>
                  <a:lnTo>
                    <a:pt x="4679705" y="2578491"/>
                  </a:lnTo>
                  <a:lnTo>
                    <a:pt x="0" y="2578491"/>
                  </a:lnTo>
                  <a:close/>
                </a:path>
              </a:pathLst>
            </a:custGeom>
            <a:solidFill>
              <a:srgbClr val="FFFFFF"/>
            </a:solidFill>
          </p:spPr>
          <p:txBody>
            <a:bodyPr/>
            <a:lstStyle/>
            <a:p>
              <a:endParaRPr lang="da-DK"/>
            </a:p>
          </p:txBody>
        </p:sp>
        <p:sp>
          <p:nvSpPr>
            <p:cNvPr id="4" name="TextBox 4"/>
            <p:cNvSpPr txBox="1"/>
            <p:nvPr/>
          </p:nvSpPr>
          <p:spPr>
            <a:xfrm>
              <a:off x="0" y="-38100"/>
              <a:ext cx="4679705" cy="2616591"/>
            </a:xfrm>
            <a:prstGeom prst="rect">
              <a:avLst/>
            </a:prstGeom>
          </p:spPr>
          <p:txBody>
            <a:bodyPr lIns="50800" tIns="50800" rIns="50800" bIns="50800" rtlCol="0" anchor="ctr"/>
            <a:lstStyle/>
            <a:p>
              <a:pPr algn="ctr">
                <a:lnSpc>
                  <a:spcPts val="2729"/>
                </a:lnSpc>
              </a:pPr>
              <a:endParaRPr/>
            </a:p>
          </p:txBody>
        </p:sp>
      </p:grpSp>
      <p:grpSp>
        <p:nvGrpSpPr>
          <p:cNvPr id="5" name="Group 5"/>
          <p:cNvGrpSpPr/>
          <p:nvPr/>
        </p:nvGrpSpPr>
        <p:grpSpPr>
          <a:xfrm>
            <a:off x="259873" y="248396"/>
            <a:ext cx="17768254" cy="1047797"/>
            <a:chOff x="0" y="0"/>
            <a:chExt cx="4679705" cy="275963"/>
          </a:xfrm>
        </p:grpSpPr>
        <p:sp>
          <p:nvSpPr>
            <p:cNvPr id="6" name="Freeform 6"/>
            <p:cNvSpPr/>
            <p:nvPr/>
          </p:nvSpPr>
          <p:spPr>
            <a:xfrm>
              <a:off x="0" y="0"/>
              <a:ext cx="4679705" cy="275963"/>
            </a:xfrm>
            <a:custGeom>
              <a:avLst/>
              <a:gdLst/>
              <a:ahLst/>
              <a:cxnLst/>
              <a:rect l="l" t="t" r="r" b="b"/>
              <a:pathLst>
                <a:path w="4679705" h="275963">
                  <a:moveTo>
                    <a:pt x="0" y="0"/>
                  </a:moveTo>
                  <a:lnTo>
                    <a:pt x="4679705" y="0"/>
                  </a:lnTo>
                  <a:lnTo>
                    <a:pt x="4679705" y="275963"/>
                  </a:lnTo>
                  <a:lnTo>
                    <a:pt x="0" y="275963"/>
                  </a:lnTo>
                  <a:close/>
                </a:path>
              </a:pathLst>
            </a:custGeom>
            <a:solidFill>
              <a:srgbClr val="F8F1E0"/>
            </a:solidFill>
          </p:spPr>
          <p:txBody>
            <a:bodyPr/>
            <a:lstStyle/>
            <a:p>
              <a:endParaRPr lang="da-DK"/>
            </a:p>
          </p:txBody>
        </p:sp>
        <p:sp>
          <p:nvSpPr>
            <p:cNvPr id="7" name="TextBox 7"/>
            <p:cNvSpPr txBox="1"/>
            <p:nvPr/>
          </p:nvSpPr>
          <p:spPr>
            <a:xfrm>
              <a:off x="0" y="-38100"/>
              <a:ext cx="4679705" cy="314063"/>
            </a:xfrm>
            <a:prstGeom prst="rect">
              <a:avLst/>
            </a:prstGeom>
          </p:spPr>
          <p:txBody>
            <a:bodyPr lIns="50800" tIns="50800" rIns="50800" bIns="50800" rtlCol="0" anchor="ctr"/>
            <a:lstStyle/>
            <a:p>
              <a:pPr algn="ctr">
                <a:lnSpc>
                  <a:spcPts val="2729"/>
                </a:lnSpc>
              </a:pPr>
              <a:endParaRPr/>
            </a:p>
          </p:txBody>
        </p:sp>
      </p:grpSp>
      <p:grpSp>
        <p:nvGrpSpPr>
          <p:cNvPr id="8" name="Group 8"/>
          <p:cNvGrpSpPr/>
          <p:nvPr/>
        </p:nvGrpSpPr>
        <p:grpSpPr>
          <a:xfrm>
            <a:off x="0" y="1296193"/>
            <a:ext cx="18288000" cy="267509"/>
            <a:chOff x="0" y="0"/>
            <a:chExt cx="4816593" cy="70455"/>
          </a:xfrm>
        </p:grpSpPr>
        <p:sp>
          <p:nvSpPr>
            <p:cNvPr id="9" name="Freeform 9"/>
            <p:cNvSpPr/>
            <p:nvPr/>
          </p:nvSpPr>
          <p:spPr>
            <a:xfrm>
              <a:off x="0" y="0"/>
              <a:ext cx="4816592" cy="70455"/>
            </a:xfrm>
            <a:custGeom>
              <a:avLst/>
              <a:gdLst/>
              <a:ahLst/>
              <a:cxnLst/>
              <a:rect l="l" t="t" r="r" b="b"/>
              <a:pathLst>
                <a:path w="4816592" h="70455">
                  <a:moveTo>
                    <a:pt x="0" y="0"/>
                  </a:moveTo>
                  <a:lnTo>
                    <a:pt x="4816592" y="0"/>
                  </a:lnTo>
                  <a:lnTo>
                    <a:pt x="4816592" y="70455"/>
                  </a:lnTo>
                  <a:lnTo>
                    <a:pt x="0" y="70455"/>
                  </a:lnTo>
                  <a:close/>
                </a:path>
              </a:pathLst>
            </a:custGeom>
            <a:solidFill>
              <a:srgbClr val="C2DDF0"/>
            </a:solidFill>
          </p:spPr>
          <p:txBody>
            <a:bodyPr/>
            <a:lstStyle/>
            <a:p>
              <a:endParaRPr lang="da-DK"/>
            </a:p>
          </p:txBody>
        </p:sp>
        <p:sp>
          <p:nvSpPr>
            <p:cNvPr id="10" name="TextBox 10"/>
            <p:cNvSpPr txBox="1"/>
            <p:nvPr/>
          </p:nvSpPr>
          <p:spPr>
            <a:xfrm>
              <a:off x="0" y="-38100"/>
              <a:ext cx="4816593" cy="108555"/>
            </a:xfrm>
            <a:prstGeom prst="rect">
              <a:avLst/>
            </a:prstGeom>
          </p:spPr>
          <p:txBody>
            <a:bodyPr lIns="50800" tIns="50800" rIns="50800" bIns="50800" rtlCol="0" anchor="ctr"/>
            <a:lstStyle/>
            <a:p>
              <a:pPr algn="ctr">
                <a:lnSpc>
                  <a:spcPts val="2729"/>
                </a:lnSpc>
              </a:pPr>
              <a:endParaRPr/>
            </a:p>
          </p:txBody>
        </p:sp>
      </p:grpSp>
      <p:sp>
        <p:nvSpPr>
          <p:cNvPr id="11" name="Freeform 11"/>
          <p:cNvSpPr/>
          <p:nvPr/>
        </p:nvSpPr>
        <p:spPr>
          <a:xfrm>
            <a:off x="7613131" y="342801"/>
            <a:ext cx="3061739" cy="858988"/>
          </a:xfrm>
          <a:custGeom>
            <a:avLst/>
            <a:gdLst/>
            <a:ahLst/>
            <a:cxnLst/>
            <a:rect l="l" t="t" r="r" b="b"/>
            <a:pathLst>
              <a:path w="3061739" h="858988">
                <a:moveTo>
                  <a:pt x="0" y="0"/>
                </a:moveTo>
                <a:lnTo>
                  <a:pt x="3061738" y="0"/>
                </a:lnTo>
                <a:lnTo>
                  <a:pt x="3061738" y="858988"/>
                </a:lnTo>
                <a:lnTo>
                  <a:pt x="0" y="858988"/>
                </a:lnTo>
                <a:lnTo>
                  <a:pt x="0" y="0"/>
                </a:lnTo>
                <a:close/>
              </a:path>
            </a:pathLst>
          </a:custGeom>
          <a:blipFill>
            <a:blip r:embed="rId2"/>
            <a:stretch>
              <a:fillRect l="-5711" t="-22751" r="-4878" b="-20605"/>
            </a:stretch>
          </a:blipFill>
        </p:spPr>
        <p:txBody>
          <a:bodyPr/>
          <a:lstStyle/>
          <a:p>
            <a:endParaRPr lang="da-DK"/>
          </a:p>
        </p:txBody>
      </p:sp>
      <p:sp>
        <p:nvSpPr>
          <p:cNvPr id="12" name="TextBox 12"/>
          <p:cNvSpPr txBox="1"/>
          <p:nvPr/>
        </p:nvSpPr>
        <p:spPr>
          <a:xfrm>
            <a:off x="2275920" y="2736477"/>
            <a:ext cx="13736160" cy="6064885"/>
          </a:xfrm>
          <a:prstGeom prst="rect">
            <a:avLst/>
          </a:prstGeom>
        </p:spPr>
        <p:txBody>
          <a:bodyPr lIns="0" tIns="0" rIns="0" bIns="0" rtlCol="0" anchor="t">
            <a:spAutoFit/>
          </a:bodyPr>
          <a:lstStyle/>
          <a:p>
            <a:pPr algn="ctr">
              <a:lnSpc>
                <a:spcPts val="2239"/>
              </a:lnSpc>
            </a:pPr>
            <a:r>
              <a:rPr lang="en-US" sz="1599">
                <a:solidFill>
                  <a:srgbClr val="000000"/>
                </a:solidFill>
                <a:latin typeface="Verdana Pro"/>
                <a:ea typeface="Verdana Pro"/>
                <a:cs typeface="Verdana Pro"/>
                <a:sym typeface="Verdana Pro"/>
              </a:rPr>
              <a:t>DUI står et vigtigt sted – og nu skal vi sammen tage næste skridt.</a:t>
            </a:r>
          </a:p>
          <a:p>
            <a:pPr algn="ctr">
              <a:lnSpc>
                <a:spcPts val="2239"/>
              </a:lnSpc>
            </a:pPr>
            <a:endParaRPr lang="en-US" sz="1599">
              <a:solidFill>
                <a:srgbClr val="000000"/>
              </a:solidFill>
              <a:latin typeface="Verdana Pro"/>
              <a:ea typeface="Verdana Pro"/>
              <a:cs typeface="Verdana Pro"/>
              <a:sym typeface="Verdana Pro"/>
            </a:endParaRPr>
          </a:p>
          <a:p>
            <a:pPr algn="ctr">
              <a:lnSpc>
                <a:spcPts val="2239"/>
              </a:lnSpc>
            </a:pPr>
            <a:r>
              <a:rPr lang="en-US" sz="1599">
                <a:solidFill>
                  <a:srgbClr val="000000"/>
                </a:solidFill>
                <a:latin typeface="Verdana Pro"/>
                <a:ea typeface="Verdana Pro"/>
                <a:cs typeface="Verdana Pro"/>
                <a:sym typeface="Verdana Pro"/>
              </a:rPr>
              <a:t>Gennem generationer har vi skabt fællesskaber, hvor børn, unge og familier mødes om leg, læring og sammenhold. Det har vi gjort, fordi frivillige over hele landet har taget ansvar, åbnet dørene og givet børn et sted at høre til.</a:t>
            </a:r>
          </a:p>
          <a:p>
            <a:pPr algn="ctr">
              <a:lnSpc>
                <a:spcPts val="2239"/>
              </a:lnSpc>
            </a:pPr>
            <a:endParaRPr lang="en-US" sz="1599">
              <a:solidFill>
                <a:srgbClr val="000000"/>
              </a:solidFill>
              <a:latin typeface="Verdana Pro"/>
              <a:ea typeface="Verdana Pro"/>
              <a:cs typeface="Verdana Pro"/>
              <a:sym typeface="Verdana Pro"/>
            </a:endParaRPr>
          </a:p>
          <a:p>
            <a:pPr algn="ctr">
              <a:lnSpc>
                <a:spcPts val="2239"/>
              </a:lnSpc>
            </a:pPr>
            <a:r>
              <a:rPr lang="en-US" sz="1599">
                <a:solidFill>
                  <a:srgbClr val="000000"/>
                </a:solidFill>
                <a:latin typeface="Verdana Pro"/>
                <a:ea typeface="Verdana Pro"/>
                <a:cs typeface="Verdana Pro"/>
                <a:sym typeface="Verdana Pro"/>
              </a:rPr>
              <a:t>Men virkeligheden omkring os har ændret sig. Aktiviteterne er færre, medlemstallet er mindre, og mange frivillige har båret ansvaret i mange år. Samtidig ser vi nye familier og unge, der gerne vil bidrage – men som efterspørger enklere rammer, tydeligere støtte og mere tid til det, der betyder noget: fællesskabet og aktiviteterne.</a:t>
            </a:r>
          </a:p>
          <a:p>
            <a:pPr algn="ctr">
              <a:lnSpc>
                <a:spcPts val="2239"/>
              </a:lnSpc>
            </a:pPr>
            <a:endParaRPr lang="en-US" sz="1599">
              <a:solidFill>
                <a:srgbClr val="000000"/>
              </a:solidFill>
              <a:latin typeface="Verdana Pro"/>
              <a:ea typeface="Verdana Pro"/>
              <a:cs typeface="Verdana Pro"/>
              <a:sym typeface="Verdana Pro"/>
            </a:endParaRPr>
          </a:p>
          <a:p>
            <a:pPr algn="ctr">
              <a:lnSpc>
                <a:spcPts val="2239"/>
              </a:lnSpc>
            </a:pPr>
            <a:r>
              <a:rPr lang="en-US" sz="1599">
                <a:solidFill>
                  <a:srgbClr val="000000"/>
                </a:solidFill>
                <a:latin typeface="Verdana Pro"/>
                <a:ea typeface="Verdana Pro"/>
                <a:cs typeface="Verdana Pro"/>
                <a:sym typeface="Verdana Pro"/>
              </a:rPr>
              <a:t>Med Sammen om Fremtiden lægger vi nu et samlet forslag frem til, hvordan DUI’s struktur og kontingentmodel kan se ud i fremtiden Forslagene handler ikke kun om organisering, men om at skabe mere sammenhæng og fællesskab i hele DUI, så ingen afdelinger står alene, og vi i højere grad oplever os selv som en del af et fælles DUI – på tværs af landet.</a:t>
            </a:r>
          </a:p>
          <a:p>
            <a:pPr algn="ctr">
              <a:lnSpc>
                <a:spcPts val="2239"/>
              </a:lnSpc>
            </a:pPr>
            <a:endParaRPr lang="en-US" sz="1599">
              <a:solidFill>
                <a:srgbClr val="000000"/>
              </a:solidFill>
              <a:latin typeface="Verdana Pro"/>
              <a:ea typeface="Verdana Pro"/>
              <a:cs typeface="Verdana Pro"/>
              <a:sym typeface="Verdana Pro"/>
            </a:endParaRPr>
          </a:p>
          <a:p>
            <a:pPr algn="ctr">
              <a:lnSpc>
                <a:spcPts val="2239"/>
              </a:lnSpc>
            </a:pPr>
            <a:r>
              <a:rPr lang="en-US" sz="1599">
                <a:solidFill>
                  <a:srgbClr val="000000"/>
                </a:solidFill>
                <a:latin typeface="Verdana Pro"/>
                <a:ea typeface="Verdana Pro"/>
                <a:cs typeface="Verdana Pro"/>
                <a:sym typeface="Verdana Pro"/>
              </a:rPr>
              <a:t>Arbejdsgruppen har udarbejdet konkrete forslag, som vi beder jer forholde jer til og give feedback på, inden de sendes videre til afstemning på landsmødet i oktober 2026. Det er et fælles projekt, hvor jeres input er afgørende.</a:t>
            </a:r>
          </a:p>
          <a:p>
            <a:pPr algn="ctr">
              <a:lnSpc>
                <a:spcPts val="2239"/>
              </a:lnSpc>
            </a:pPr>
            <a:endParaRPr lang="en-US" sz="1599">
              <a:solidFill>
                <a:srgbClr val="000000"/>
              </a:solidFill>
              <a:latin typeface="Verdana Pro"/>
              <a:ea typeface="Verdana Pro"/>
              <a:cs typeface="Verdana Pro"/>
              <a:sym typeface="Verdana Pro"/>
            </a:endParaRPr>
          </a:p>
          <a:p>
            <a:pPr algn="ctr">
              <a:lnSpc>
                <a:spcPts val="2239"/>
              </a:lnSpc>
            </a:pPr>
            <a:r>
              <a:rPr lang="en-US" sz="1599">
                <a:solidFill>
                  <a:srgbClr val="000000"/>
                </a:solidFill>
                <a:latin typeface="Verdana Pro"/>
                <a:ea typeface="Verdana Pro"/>
                <a:cs typeface="Verdana Pro"/>
                <a:sym typeface="Verdana Pro"/>
              </a:rPr>
              <a:t>På vegne af arbejdsgruppen</a:t>
            </a:r>
          </a:p>
          <a:p>
            <a:pPr algn="ctr">
              <a:lnSpc>
                <a:spcPts val="2239"/>
              </a:lnSpc>
            </a:pPr>
            <a:endParaRPr lang="en-US" sz="1599">
              <a:solidFill>
                <a:srgbClr val="000000"/>
              </a:solidFill>
              <a:latin typeface="Verdana Pro"/>
              <a:ea typeface="Verdana Pro"/>
              <a:cs typeface="Verdana Pro"/>
              <a:sym typeface="Verdana Pro"/>
            </a:endParaRPr>
          </a:p>
          <a:p>
            <a:pPr algn="ctr">
              <a:lnSpc>
                <a:spcPts val="2239"/>
              </a:lnSpc>
            </a:pPr>
            <a:endParaRPr lang="en-US" sz="1599">
              <a:solidFill>
                <a:srgbClr val="000000"/>
              </a:solidFill>
              <a:latin typeface="Verdana Pro"/>
              <a:ea typeface="Verdana Pro"/>
              <a:cs typeface="Verdana Pro"/>
              <a:sym typeface="Verdana Pro"/>
            </a:endParaRPr>
          </a:p>
          <a:p>
            <a:pPr algn="ctr">
              <a:lnSpc>
                <a:spcPts val="2239"/>
              </a:lnSpc>
            </a:pPr>
            <a:r>
              <a:rPr lang="en-US" sz="1599" b="1">
                <a:solidFill>
                  <a:srgbClr val="000000"/>
                </a:solidFill>
                <a:latin typeface="Verdana Pro Bold"/>
                <a:ea typeface="Verdana Pro Bold"/>
                <a:cs typeface="Verdana Pro Bold"/>
                <a:sym typeface="Verdana Pro Bold"/>
              </a:rPr>
              <a:t>Harun Muharemovic</a:t>
            </a:r>
          </a:p>
          <a:p>
            <a:pPr algn="ctr">
              <a:lnSpc>
                <a:spcPts val="2239"/>
              </a:lnSpc>
            </a:pPr>
            <a:r>
              <a:rPr lang="en-US" sz="1599">
                <a:solidFill>
                  <a:srgbClr val="000000"/>
                </a:solidFill>
                <a:latin typeface="Verdana Pro"/>
                <a:ea typeface="Verdana Pro"/>
                <a:cs typeface="Verdana Pro"/>
                <a:sym typeface="Verdana Pro"/>
              </a:rPr>
              <a:t>Formand, Arbejdsgruppen for vedtægter og kontingenter</a:t>
            </a:r>
          </a:p>
          <a:p>
            <a:pPr algn="l">
              <a:lnSpc>
                <a:spcPts val="2239"/>
              </a:lnSpc>
            </a:pPr>
            <a:endParaRPr lang="en-US" sz="1599">
              <a:solidFill>
                <a:srgbClr val="000000"/>
              </a:solidFill>
              <a:latin typeface="Verdana Pro"/>
              <a:ea typeface="Verdana Pro"/>
              <a:cs typeface="Verdana Pro"/>
              <a:sym typeface="Verdana Pro"/>
            </a:endParaRPr>
          </a:p>
        </p:txBody>
      </p:sp>
      <p:grpSp>
        <p:nvGrpSpPr>
          <p:cNvPr id="13" name="Group 13"/>
          <p:cNvGrpSpPr/>
          <p:nvPr/>
        </p:nvGrpSpPr>
        <p:grpSpPr>
          <a:xfrm>
            <a:off x="2995677" y="8709922"/>
            <a:ext cx="12296646" cy="1158079"/>
            <a:chOff x="0" y="0"/>
            <a:chExt cx="812800" cy="76548"/>
          </a:xfrm>
        </p:grpSpPr>
        <p:sp>
          <p:nvSpPr>
            <p:cNvPr id="14" name="Freeform 14"/>
            <p:cNvSpPr/>
            <p:nvPr/>
          </p:nvSpPr>
          <p:spPr>
            <a:xfrm>
              <a:off x="0" y="0"/>
              <a:ext cx="812800" cy="76548"/>
            </a:xfrm>
            <a:custGeom>
              <a:avLst/>
              <a:gdLst/>
              <a:ahLst/>
              <a:cxnLst/>
              <a:rect l="l" t="t" r="r" b="b"/>
              <a:pathLst>
                <a:path w="812800" h="76548">
                  <a:moveTo>
                    <a:pt x="15110" y="0"/>
                  </a:moveTo>
                  <a:lnTo>
                    <a:pt x="797690" y="0"/>
                  </a:lnTo>
                  <a:cubicBezTo>
                    <a:pt x="801697" y="0"/>
                    <a:pt x="805541" y="1592"/>
                    <a:pt x="808374" y="4426"/>
                  </a:cubicBezTo>
                  <a:cubicBezTo>
                    <a:pt x="811208" y="7259"/>
                    <a:pt x="812800" y="11103"/>
                    <a:pt x="812800" y="15110"/>
                  </a:cubicBezTo>
                  <a:lnTo>
                    <a:pt x="812800" y="61438"/>
                  </a:lnTo>
                  <a:cubicBezTo>
                    <a:pt x="812800" y="69783"/>
                    <a:pt x="806035" y="76548"/>
                    <a:pt x="797690" y="76548"/>
                  </a:cubicBezTo>
                  <a:lnTo>
                    <a:pt x="15110" y="76548"/>
                  </a:lnTo>
                  <a:cubicBezTo>
                    <a:pt x="11103" y="76548"/>
                    <a:pt x="7259" y="74956"/>
                    <a:pt x="4426" y="72123"/>
                  </a:cubicBezTo>
                  <a:cubicBezTo>
                    <a:pt x="1592" y="69289"/>
                    <a:pt x="0" y="65445"/>
                    <a:pt x="0" y="61438"/>
                  </a:cubicBezTo>
                  <a:lnTo>
                    <a:pt x="0" y="15110"/>
                  </a:lnTo>
                  <a:cubicBezTo>
                    <a:pt x="0" y="11103"/>
                    <a:pt x="1592" y="7259"/>
                    <a:pt x="4426" y="4426"/>
                  </a:cubicBezTo>
                  <a:cubicBezTo>
                    <a:pt x="7259" y="1592"/>
                    <a:pt x="11103" y="0"/>
                    <a:pt x="15110" y="0"/>
                  </a:cubicBezTo>
                  <a:close/>
                </a:path>
              </a:pathLst>
            </a:custGeom>
            <a:solidFill>
              <a:srgbClr val="000000">
                <a:alpha val="0"/>
              </a:srgbClr>
            </a:solidFill>
            <a:ln w="57150" cap="rnd">
              <a:solidFill>
                <a:srgbClr val="C2DDF0"/>
              </a:solidFill>
              <a:prstDash val="solid"/>
              <a:round/>
            </a:ln>
          </p:spPr>
          <p:txBody>
            <a:bodyPr/>
            <a:lstStyle/>
            <a:p>
              <a:endParaRPr lang="da-DK"/>
            </a:p>
          </p:txBody>
        </p:sp>
        <p:sp>
          <p:nvSpPr>
            <p:cNvPr id="15" name="TextBox 15"/>
            <p:cNvSpPr txBox="1"/>
            <p:nvPr/>
          </p:nvSpPr>
          <p:spPr>
            <a:xfrm>
              <a:off x="0" y="-38100"/>
              <a:ext cx="812800" cy="114648"/>
            </a:xfrm>
            <a:prstGeom prst="rect">
              <a:avLst/>
            </a:prstGeom>
          </p:spPr>
          <p:txBody>
            <a:bodyPr lIns="50800" tIns="50800" rIns="50800" bIns="50800" rtlCol="0" anchor="ctr"/>
            <a:lstStyle/>
            <a:p>
              <a:pPr algn="ctr">
                <a:lnSpc>
                  <a:spcPts val="2729"/>
                </a:lnSpc>
              </a:pPr>
              <a:endParaRPr/>
            </a:p>
          </p:txBody>
        </p:sp>
      </p:grpSp>
      <p:sp>
        <p:nvSpPr>
          <p:cNvPr id="16" name="TextBox 16"/>
          <p:cNvSpPr txBox="1"/>
          <p:nvPr/>
        </p:nvSpPr>
        <p:spPr>
          <a:xfrm>
            <a:off x="3590627" y="8906691"/>
            <a:ext cx="11106745" cy="742511"/>
          </a:xfrm>
          <a:prstGeom prst="rect">
            <a:avLst/>
          </a:prstGeom>
        </p:spPr>
        <p:txBody>
          <a:bodyPr lIns="0" tIns="0" rIns="0" bIns="0" rtlCol="0" anchor="t">
            <a:spAutoFit/>
          </a:bodyPr>
          <a:lstStyle/>
          <a:p>
            <a:pPr algn="ctr">
              <a:lnSpc>
                <a:spcPts val="1959"/>
              </a:lnSpc>
              <a:spcBef>
                <a:spcPct val="0"/>
              </a:spcBef>
            </a:pPr>
            <a:r>
              <a:rPr lang="en-US" sz="1399" i="1" dirty="0" err="1">
                <a:solidFill>
                  <a:srgbClr val="000000"/>
                </a:solidFill>
                <a:latin typeface="Verdana Pro Italics"/>
                <a:ea typeface="Verdana Pro Italics"/>
                <a:cs typeface="Verdana Pro Italics"/>
                <a:sym typeface="Verdana Pro Italics"/>
              </a:rPr>
              <a:t>Arbejdet</a:t>
            </a:r>
            <a:r>
              <a:rPr lang="en-US" sz="1399" i="1" dirty="0">
                <a:solidFill>
                  <a:srgbClr val="000000"/>
                </a:solidFill>
                <a:latin typeface="Verdana Pro Italics"/>
                <a:ea typeface="Verdana Pro Italics"/>
                <a:cs typeface="Verdana Pro Italics"/>
                <a:sym typeface="Verdana Pro Italics"/>
              </a:rPr>
              <a:t> er </a:t>
            </a:r>
            <a:r>
              <a:rPr lang="en-US" sz="1399" i="1" dirty="0" err="1">
                <a:solidFill>
                  <a:srgbClr val="000000"/>
                </a:solidFill>
                <a:latin typeface="Verdana Pro Italics"/>
                <a:ea typeface="Verdana Pro Italics"/>
                <a:cs typeface="Verdana Pro Italics"/>
                <a:sym typeface="Verdana Pro Italics"/>
              </a:rPr>
              <a:t>lavet</a:t>
            </a:r>
            <a:r>
              <a:rPr lang="en-US" sz="1399" i="1" dirty="0">
                <a:solidFill>
                  <a:srgbClr val="000000"/>
                </a:solidFill>
                <a:latin typeface="Verdana Pro Italics"/>
                <a:ea typeface="Verdana Pro Italics"/>
                <a:cs typeface="Verdana Pro Italics"/>
                <a:sym typeface="Verdana Pro Italics"/>
              </a:rPr>
              <a:t> </a:t>
            </a:r>
            <a:r>
              <a:rPr lang="en-US" sz="1399" i="1" dirty="0" err="1">
                <a:solidFill>
                  <a:srgbClr val="000000"/>
                </a:solidFill>
                <a:latin typeface="Verdana Pro Italics"/>
                <a:ea typeface="Verdana Pro Italics"/>
                <a:cs typeface="Verdana Pro Italics"/>
                <a:sym typeface="Verdana Pro Italics"/>
              </a:rPr>
              <a:t>af</a:t>
            </a:r>
            <a:r>
              <a:rPr lang="en-US" sz="1399" i="1" dirty="0">
                <a:solidFill>
                  <a:srgbClr val="000000"/>
                </a:solidFill>
                <a:latin typeface="Verdana Pro Italics"/>
                <a:ea typeface="Verdana Pro Italics"/>
                <a:cs typeface="Verdana Pro Italics"/>
                <a:sym typeface="Verdana Pro Italics"/>
              </a:rPr>
              <a:t> </a:t>
            </a:r>
            <a:r>
              <a:rPr lang="en-US" sz="1399" i="1" dirty="0" err="1">
                <a:solidFill>
                  <a:srgbClr val="000000"/>
                </a:solidFill>
                <a:latin typeface="Verdana Pro Italics"/>
                <a:ea typeface="Verdana Pro Italics"/>
                <a:cs typeface="Verdana Pro Italics"/>
                <a:sym typeface="Verdana Pro Italics"/>
              </a:rPr>
              <a:t>Arbejdsgruppen</a:t>
            </a:r>
            <a:r>
              <a:rPr lang="en-US" sz="1399" i="1" dirty="0">
                <a:solidFill>
                  <a:srgbClr val="000000"/>
                </a:solidFill>
                <a:latin typeface="Verdana Pro Italics"/>
                <a:ea typeface="Verdana Pro Italics"/>
                <a:cs typeface="Verdana Pro Italics"/>
                <a:sym typeface="Verdana Pro Italics"/>
              </a:rPr>
              <a:t> for </a:t>
            </a:r>
            <a:r>
              <a:rPr lang="en-US" sz="1399" i="1" dirty="0" err="1">
                <a:solidFill>
                  <a:srgbClr val="000000"/>
                </a:solidFill>
                <a:latin typeface="Verdana Pro Italics"/>
                <a:ea typeface="Verdana Pro Italics"/>
                <a:cs typeface="Verdana Pro Italics"/>
                <a:sym typeface="Verdana Pro Italics"/>
              </a:rPr>
              <a:t>vedtægter</a:t>
            </a:r>
            <a:r>
              <a:rPr lang="en-US" sz="1399" i="1" dirty="0">
                <a:solidFill>
                  <a:srgbClr val="000000"/>
                </a:solidFill>
                <a:latin typeface="Verdana Pro Italics"/>
                <a:ea typeface="Verdana Pro Italics"/>
                <a:cs typeface="Verdana Pro Italics"/>
                <a:sym typeface="Verdana Pro Italics"/>
              </a:rPr>
              <a:t> </a:t>
            </a:r>
            <a:r>
              <a:rPr lang="en-US" sz="1399" i="1" dirty="0" err="1">
                <a:solidFill>
                  <a:srgbClr val="000000"/>
                </a:solidFill>
                <a:latin typeface="Verdana Pro Italics"/>
                <a:ea typeface="Verdana Pro Italics"/>
                <a:cs typeface="Verdana Pro Italics"/>
                <a:sym typeface="Verdana Pro Italics"/>
              </a:rPr>
              <a:t>og</a:t>
            </a:r>
            <a:r>
              <a:rPr lang="en-US" sz="1399" i="1" dirty="0">
                <a:solidFill>
                  <a:srgbClr val="000000"/>
                </a:solidFill>
                <a:latin typeface="Verdana Pro Italics"/>
                <a:ea typeface="Verdana Pro Italics"/>
                <a:cs typeface="Verdana Pro Italics"/>
                <a:sym typeface="Verdana Pro Italics"/>
              </a:rPr>
              <a:t> </a:t>
            </a:r>
            <a:r>
              <a:rPr lang="en-US" sz="1399" i="1" dirty="0" err="1">
                <a:solidFill>
                  <a:srgbClr val="000000"/>
                </a:solidFill>
                <a:latin typeface="Verdana Pro Italics"/>
                <a:ea typeface="Verdana Pro Italics"/>
                <a:cs typeface="Verdana Pro Italics"/>
                <a:sym typeface="Verdana Pro Italics"/>
              </a:rPr>
              <a:t>kontingenter</a:t>
            </a:r>
            <a:r>
              <a:rPr lang="en-US" sz="1399" i="1" dirty="0">
                <a:solidFill>
                  <a:srgbClr val="000000"/>
                </a:solidFill>
                <a:latin typeface="Verdana Pro Italics"/>
                <a:ea typeface="Verdana Pro Italics"/>
                <a:cs typeface="Verdana Pro Italics"/>
                <a:sym typeface="Verdana Pro Italics"/>
              </a:rPr>
              <a:t>, </a:t>
            </a:r>
            <a:r>
              <a:rPr lang="en-US" sz="1399" i="1" dirty="0" err="1">
                <a:solidFill>
                  <a:srgbClr val="000000"/>
                </a:solidFill>
                <a:latin typeface="Verdana Pro Italics"/>
                <a:ea typeface="Verdana Pro Italics"/>
                <a:cs typeface="Verdana Pro Italics"/>
                <a:sym typeface="Verdana Pro Italics"/>
              </a:rPr>
              <a:t>bestående</a:t>
            </a:r>
            <a:r>
              <a:rPr lang="en-US" sz="1399" i="1" dirty="0">
                <a:solidFill>
                  <a:srgbClr val="000000"/>
                </a:solidFill>
                <a:latin typeface="Verdana Pro Italics"/>
                <a:ea typeface="Verdana Pro Italics"/>
                <a:cs typeface="Verdana Pro Italics"/>
                <a:sym typeface="Verdana Pro Italics"/>
              </a:rPr>
              <a:t> </a:t>
            </a:r>
            <a:r>
              <a:rPr lang="en-US" sz="1399" i="1" dirty="0" err="1">
                <a:solidFill>
                  <a:srgbClr val="000000"/>
                </a:solidFill>
                <a:latin typeface="Verdana Pro Italics"/>
                <a:ea typeface="Verdana Pro Italics"/>
                <a:cs typeface="Verdana Pro Italics"/>
                <a:sym typeface="Verdana Pro Italics"/>
              </a:rPr>
              <a:t>af</a:t>
            </a:r>
            <a:r>
              <a:rPr lang="en-US" sz="1399" i="1" dirty="0">
                <a:solidFill>
                  <a:srgbClr val="000000"/>
                </a:solidFill>
                <a:latin typeface="Verdana Pro Italics"/>
                <a:ea typeface="Verdana Pro Italics"/>
                <a:cs typeface="Verdana Pro Italics"/>
                <a:sym typeface="Verdana Pro Italics"/>
              </a:rPr>
              <a:t>:</a:t>
            </a:r>
          </a:p>
          <a:p>
            <a:pPr algn="ctr">
              <a:lnSpc>
                <a:spcPts val="1959"/>
              </a:lnSpc>
              <a:spcBef>
                <a:spcPct val="0"/>
              </a:spcBef>
            </a:pPr>
            <a:r>
              <a:rPr lang="en-US" sz="1399" i="1" dirty="0">
                <a:solidFill>
                  <a:srgbClr val="000000"/>
                </a:solidFill>
                <a:latin typeface="Verdana Pro Italics"/>
                <a:ea typeface="Verdana Pro Italics"/>
                <a:cs typeface="Verdana Pro Italics"/>
                <a:sym typeface="Verdana Pro Italics"/>
              </a:rPr>
              <a:t> Harun Muharemovic (</a:t>
            </a:r>
            <a:r>
              <a:rPr lang="en-US" sz="1399" i="1" dirty="0" err="1">
                <a:solidFill>
                  <a:srgbClr val="000000"/>
                </a:solidFill>
                <a:latin typeface="Verdana Pro Italics"/>
                <a:ea typeface="Verdana Pro Italics"/>
                <a:cs typeface="Verdana Pro Italics"/>
                <a:sym typeface="Verdana Pro Italics"/>
              </a:rPr>
              <a:t>formand</a:t>
            </a:r>
            <a:r>
              <a:rPr lang="en-US" sz="1399" i="1" dirty="0">
                <a:solidFill>
                  <a:srgbClr val="000000"/>
                </a:solidFill>
                <a:latin typeface="Verdana Pro Italics"/>
                <a:ea typeface="Verdana Pro Italics"/>
                <a:cs typeface="Verdana Pro Italics"/>
                <a:sym typeface="Verdana Pro Italics"/>
              </a:rPr>
              <a:t>), Jan Ankler, Lene Hastrup, Jesper Clausson </a:t>
            </a:r>
            <a:r>
              <a:rPr lang="en-US" sz="1399" i="1" dirty="0" err="1">
                <a:solidFill>
                  <a:srgbClr val="000000"/>
                </a:solidFill>
                <a:latin typeface="Verdana Pro Italics"/>
                <a:ea typeface="Verdana Pro Italics"/>
                <a:cs typeface="Verdana Pro Italics"/>
                <a:sym typeface="Verdana Pro Italics"/>
              </a:rPr>
              <a:t>og</a:t>
            </a:r>
            <a:r>
              <a:rPr lang="en-US" sz="1399" i="1" dirty="0">
                <a:solidFill>
                  <a:srgbClr val="000000"/>
                </a:solidFill>
                <a:latin typeface="Verdana Pro Italics"/>
                <a:ea typeface="Verdana Pro Italics"/>
                <a:cs typeface="Verdana Pro Italics"/>
                <a:sym typeface="Verdana Pro Italics"/>
              </a:rPr>
              <a:t> Claes Horne Kjældgaard (</a:t>
            </a:r>
            <a:r>
              <a:rPr lang="en-US" sz="1399" i="1" dirty="0" err="1">
                <a:solidFill>
                  <a:srgbClr val="000000"/>
                </a:solidFill>
                <a:latin typeface="Verdana Pro Italics"/>
                <a:ea typeface="Verdana Pro Italics"/>
                <a:cs typeface="Verdana Pro Italics"/>
                <a:sym typeface="Verdana Pro Italics"/>
              </a:rPr>
              <a:t>sekretariatsstøtte</a:t>
            </a:r>
            <a:r>
              <a:rPr lang="en-US" sz="1399" i="1" dirty="0">
                <a:solidFill>
                  <a:srgbClr val="000000"/>
                </a:solidFill>
                <a:latin typeface="Verdana Pro Italics"/>
                <a:ea typeface="Verdana Pro Italics"/>
                <a:cs typeface="Verdana Pro Italics"/>
                <a:sym typeface="Verdana Pro Italics"/>
              </a:rPr>
              <a:t>). Jens Jørn Ivarsen </a:t>
            </a:r>
            <a:r>
              <a:rPr lang="en-US" sz="1399" i="1" dirty="0" err="1">
                <a:solidFill>
                  <a:srgbClr val="000000"/>
                </a:solidFill>
                <a:latin typeface="Verdana Pro Italics"/>
                <a:ea typeface="Verdana Pro Italics"/>
                <a:cs typeface="Verdana Pro Italics"/>
                <a:sym typeface="Verdana Pro Italics"/>
              </a:rPr>
              <a:t>har</a:t>
            </a:r>
            <a:r>
              <a:rPr lang="en-US" sz="1399" i="1" dirty="0">
                <a:solidFill>
                  <a:srgbClr val="000000"/>
                </a:solidFill>
                <a:latin typeface="Verdana Pro Italics"/>
                <a:ea typeface="Verdana Pro Italics"/>
                <a:cs typeface="Verdana Pro Italics"/>
                <a:sym typeface="Verdana Pro Italics"/>
              </a:rPr>
              <a:t> </a:t>
            </a:r>
            <a:r>
              <a:rPr lang="en-US" sz="1399" i="1" dirty="0" err="1">
                <a:solidFill>
                  <a:srgbClr val="000000"/>
                </a:solidFill>
                <a:latin typeface="Verdana Pro Italics"/>
                <a:ea typeface="Verdana Pro Italics"/>
                <a:cs typeface="Verdana Pro Italics"/>
                <a:sym typeface="Verdana Pro Italics"/>
              </a:rPr>
              <a:t>været</a:t>
            </a:r>
            <a:r>
              <a:rPr lang="en-US" sz="1399" i="1" dirty="0">
                <a:solidFill>
                  <a:srgbClr val="000000"/>
                </a:solidFill>
                <a:latin typeface="Verdana Pro Italics"/>
                <a:ea typeface="Verdana Pro Italics"/>
                <a:cs typeface="Verdana Pro Italics"/>
                <a:sym typeface="Verdana Pro Italics"/>
              </a:rPr>
              <a:t> </a:t>
            </a:r>
            <a:r>
              <a:rPr lang="en-US" sz="1399" i="1" dirty="0" err="1">
                <a:solidFill>
                  <a:srgbClr val="000000"/>
                </a:solidFill>
                <a:latin typeface="Verdana Pro Italics"/>
                <a:ea typeface="Verdana Pro Italics"/>
                <a:cs typeface="Verdana Pro Italics"/>
                <a:sym typeface="Verdana Pro Italics"/>
              </a:rPr>
              <a:t>inviteret</a:t>
            </a:r>
            <a:r>
              <a:rPr lang="en-US" sz="1399" i="1" dirty="0">
                <a:solidFill>
                  <a:srgbClr val="000000"/>
                </a:solidFill>
                <a:latin typeface="Verdana Pro Italics"/>
                <a:ea typeface="Verdana Pro Italics"/>
                <a:cs typeface="Verdana Pro Italics"/>
                <a:sym typeface="Verdana Pro Italics"/>
              </a:rPr>
              <a:t>, men </a:t>
            </a:r>
            <a:r>
              <a:rPr lang="en-US" sz="1399" i="1" dirty="0" err="1">
                <a:solidFill>
                  <a:srgbClr val="000000"/>
                </a:solidFill>
                <a:latin typeface="Verdana Pro Italics"/>
                <a:ea typeface="Verdana Pro Italics"/>
                <a:cs typeface="Verdana Pro Italics"/>
                <a:sym typeface="Verdana Pro Italics"/>
              </a:rPr>
              <a:t>ikke</a:t>
            </a:r>
            <a:r>
              <a:rPr lang="en-US" sz="1399" i="1" dirty="0">
                <a:solidFill>
                  <a:srgbClr val="000000"/>
                </a:solidFill>
                <a:latin typeface="Verdana Pro Italics"/>
                <a:ea typeface="Verdana Pro Italics"/>
                <a:cs typeface="Verdana Pro Italics"/>
                <a:sym typeface="Verdana Pro Italics"/>
              </a:rPr>
              <a:t> </a:t>
            </a:r>
            <a:r>
              <a:rPr lang="en-US" sz="1399" i="1" dirty="0" err="1">
                <a:solidFill>
                  <a:srgbClr val="000000"/>
                </a:solidFill>
                <a:latin typeface="Verdana Pro Italics"/>
                <a:ea typeface="Verdana Pro Italics"/>
                <a:cs typeface="Verdana Pro Italics"/>
                <a:sym typeface="Verdana Pro Italics"/>
              </a:rPr>
              <a:t>deltaget</a:t>
            </a:r>
            <a:r>
              <a:rPr lang="en-US" sz="1399" i="1" dirty="0">
                <a:solidFill>
                  <a:srgbClr val="000000"/>
                </a:solidFill>
                <a:latin typeface="Verdana Pro Italics"/>
                <a:ea typeface="Verdana Pro Italics"/>
                <a:cs typeface="Verdana Pro Italics"/>
                <a:sym typeface="Verdana Pro Italics"/>
              </a:rPr>
              <a:t>.</a:t>
            </a:r>
          </a:p>
        </p:txBody>
      </p:sp>
      <p:grpSp>
        <p:nvGrpSpPr>
          <p:cNvPr id="17" name="Group 17"/>
          <p:cNvGrpSpPr/>
          <p:nvPr/>
        </p:nvGrpSpPr>
        <p:grpSpPr>
          <a:xfrm>
            <a:off x="12213164" y="7199329"/>
            <a:ext cx="1054173" cy="1350357"/>
            <a:chOff x="0" y="0"/>
            <a:chExt cx="8906186" cy="11408506"/>
          </a:xfrm>
        </p:grpSpPr>
        <p:sp>
          <p:nvSpPr>
            <p:cNvPr id="18" name="Freeform 18"/>
            <p:cNvSpPr/>
            <p:nvPr/>
          </p:nvSpPr>
          <p:spPr>
            <a:xfrm>
              <a:off x="0" y="0"/>
              <a:ext cx="8906187" cy="11408506"/>
            </a:xfrm>
            <a:custGeom>
              <a:avLst/>
              <a:gdLst/>
              <a:ahLst/>
              <a:cxnLst/>
              <a:rect l="l" t="t" r="r" b="b"/>
              <a:pathLst>
                <a:path w="8906187" h="11408506">
                  <a:moveTo>
                    <a:pt x="0" y="10830475"/>
                  </a:moveTo>
                  <a:lnTo>
                    <a:pt x="0" y="578031"/>
                  </a:lnTo>
                  <a:cubicBezTo>
                    <a:pt x="0" y="258593"/>
                    <a:pt x="302810" y="0"/>
                    <a:pt x="676870" y="0"/>
                  </a:cubicBezTo>
                  <a:lnTo>
                    <a:pt x="8229316" y="0"/>
                  </a:lnTo>
                  <a:cubicBezTo>
                    <a:pt x="8603376" y="0"/>
                    <a:pt x="8906187" y="260114"/>
                    <a:pt x="8906187" y="578031"/>
                  </a:cubicBezTo>
                  <a:lnTo>
                    <a:pt x="8906187" y="10830475"/>
                  </a:lnTo>
                  <a:cubicBezTo>
                    <a:pt x="8906187" y="11149913"/>
                    <a:pt x="8603376" y="11408506"/>
                    <a:pt x="8229316" y="11408506"/>
                  </a:cubicBezTo>
                  <a:lnTo>
                    <a:pt x="676870" y="11408506"/>
                  </a:lnTo>
                  <a:cubicBezTo>
                    <a:pt x="304592" y="11408506"/>
                    <a:pt x="0" y="11149913"/>
                    <a:pt x="0" y="10830475"/>
                  </a:cubicBezTo>
                  <a:lnTo>
                    <a:pt x="0" y="0"/>
                  </a:lnTo>
                  <a:cubicBezTo>
                    <a:pt x="0" y="0"/>
                    <a:pt x="0" y="10830475"/>
                    <a:pt x="0" y="10830475"/>
                  </a:cubicBezTo>
                  <a:close/>
                </a:path>
              </a:pathLst>
            </a:custGeom>
            <a:blipFill>
              <a:blip r:embed="rId3"/>
              <a:stretch>
                <a:fillRect t="-7052" b="-7052"/>
              </a:stretch>
            </a:blipFill>
          </p:spPr>
          <p:txBody>
            <a:bodyPr/>
            <a:lstStyle/>
            <a:p>
              <a:endParaRPr lang="da-DK"/>
            </a:p>
          </p:txBody>
        </p:sp>
      </p:grpSp>
      <p:sp>
        <p:nvSpPr>
          <p:cNvPr id="19" name="TextBox 19"/>
          <p:cNvSpPr txBox="1"/>
          <p:nvPr/>
        </p:nvSpPr>
        <p:spPr>
          <a:xfrm>
            <a:off x="3151754" y="1935252"/>
            <a:ext cx="11984493" cy="495300"/>
          </a:xfrm>
          <a:prstGeom prst="rect">
            <a:avLst/>
          </a:prstGeom>
        </p:spPr>
        <p:txBody>
          <a:bodyPr lIns="0" tIns="0" rIns="0" bIns="0" rtlCol="0" anchor="t">
            <a:spAutoFit/>
          </a:bodyPr>
          <a:lstStyle/>
          <a:p>
            <a:pPr algn="ctr">
              <a:lnSpc>
                <a:spcPts val="4199"/>
              </a:lnSpc>
            </a:pPr>
            <a:r>
              <a:rPr lang="en-US" sz="2999" b="1">
                <a:solidFill>
                  <a:srgbClr val="E62A31"/>
                </a:solidFill>
                <a:latin typeface="Verdana Pro Bold"/>
                <a:ea typeface="Verdana Pro Bold"/>
                <a:cs typeface="Verdana Pro Bold"/>
                <a:sym typeface="Verdana Pro Bold"/>
              </a:rPr>
              <a:t>Kære DUI’er  nu tager vi næste skridt sammen</a:t>
            </a:r>
          </a:p>
        </p:txBody>
      </p:sp>
      <p:sp>
        <p:nvSpPr>
          <p:cNvPr id="20" name="TextBox 20"/>
          <p:cNvSpPr txBox="1"/>
          <p:nvPr/>
        </p:nvSpPr>
        <p:spPr>
          <a:xfrm>
            <a:off x="419398" y="9759416"/>
            <a:ext cx="1218605"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December 2025</a:t>
            </a:r>
          </a:p>
        </p:txBody>
      </p:sp>
      <p:sp>
        <p:nvSpPr>
          <p:cNvPr id="21" name="TextBox 21"/>
          <p:cNvSpPr txBox="1"/>
          <p:nvPr/>
        </p:nvSpPr>
        <p:spPr>
          <a:xfrm>
            <a:off x="17354845" y="9759416"/>
            <a:ext cx="482203"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Side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59873" y="248396"/>
            <a:ext cx="17768254" cy="9790207"/>
            <a:chOff x="0" y="0"/>
            <a:chExt cx="4679705" cy="2578491"/>
          </a:xfrm>
        </p:grpSpPr>
        <p:sp>
          <p:nvSpPr>
            <p:cNvPr id="3" name="Freeform 3"/>
            <p:cNvSpPr/>
            <p:nvPr/>
          </p:nvSpPr>
          <p:spPr>
            <a:xfrm>
              <a:off x="0" y="0"/>
              <a:ext cx="4679705" cy="2578491"/>
            </a:xfrm>
            <a:custGeom>
              <a:avLst/>
              <a:gdLst/>
              <a:ahLst/>
              <a:cxnLst/>
              <a:rect l="l" t="t" r="r" b="b"/>
              <a:pathLst>
                <a:path w="4679705" h="2578491">
                  <a:moveTo>
                    <a:pt x="0" y="0"/>
                  </a:moveTo>
                  <a:lnTo>
                    <a:pt x="4679705" y="0"/>
                  </a:lnTo>
                  <a:lnTo>
                    <a:pt x="4679705" y="2578491"/>
                  </a:lnTo>
                  <a:lnTo>
                    <a:pt x="0" y="2578491"/>
                  </a:lnTo>
                  <a:close/>
                </a:path>
              </a:pathLst>
            </a:custGeom>
            <a:solidFill>
              <a:srgbClr val="FFFFFF"/>
            </a:solidFill>
          </p:spPr>
          <p:txBody>
            <a:bodyPr/>
            <a:lstStyle/>
            <a:p>
              <a:endParaRPr lang="da-DK"/>
            </a:p>
          </p:txBody>
        </p:sp>
        <p:sp>
          <p:nvSpPr>
            <p:cNvPr id="4" name="TextBox 4"/>
            <p:cNvSpPr txBox="1"/>
            <p:nvPr/>
          </p:nvSpPr>
          <p:spPr>
            <a:xfrm>
              <a:off x="0" y="-38100"/>
              <a:ext cx="4679705" cy="2616591"/>
            </a:xfrm>
            <a:prstGeom prst="rect">
              <a:avLst/>
            </a:prstGeom>
          </p:spPr>
          <p:txBody>
            <a:bodyPr lIns="50800" tIns="50800" rIns="50800" bIns="50800" rtlCol="0" anchor="ctr"/>
            <a:lstStyle/>
            <a:p>
              <a:pPr algn="ctr">
                <a:lnSpc>
                  <a:spcPts val="2729"/>
                </a:lnSpc>
              </a:pPr>
              <a:endParaRPr/>
            </a:p>
          </p:txBody>
        </p:sp>
      </p:grpSp>
      <p:grpSp>
        <p:nvGrpSpPr>
          <p:cNvPr id="5" name="Group 5"/>
          <p:cNvGrpSpPr/>
          <p:nvPr/>
        </p:nvGrpSpPr>
        <p:grpSpPr>
          <a:xfrm>
            <a:off x="259873" y="248396"/>
            <a:ext cx="17768254" cy="1047797"/>
            <a:chOff x="0" y="0"/>
            <a:chExt cx="4679705" cy="275963"/>
          </a:xfrm>
        </p:grpSpPr>
        <p:sp>
          <p:nvSpPr>
            <p:cNvPr id="6" name="Freeform 6"/>
            <p:cNvSpPr/>
            <p:nvPr/>
          </p:nvSpPr>
          <p:spPr>
            <a:xfrm>
              <a:off x="0" y="0"/>
              <a:ext cx="4679705" cy="275963"/>
            </a:xfrm>
            <a:custGeom>
              <a:avLst/>
              <a:gdLst/>
              <a:ahLst/>
              <a:cxnLst/>
              <a:rect l="l" t="t" r="r" b="b"/>
              <a:pathLst>
                <a:path w="4679705" h="275963">
                  <a:moveTo>
                    <a:pt x="0" y="0"/>
                  </a:moveTo>
                  <a:lnTo>
                    <a:pt x="4679705" y="0"/>
                  </a:lnTo>
                  <a:lnTo>
                    <a:pt x="4679705" y="275963"/>
                  </a:lnTo>
                  <a:lnTo>
                    <a:pt x="0" y="275963"/>
                  </a:lnTo>
                  <a:close/>
                </a:path>
              </a:pathLst>
            </a:custGeom>
            <a:solidFill>
              <a:srgbClr val="F8F1E0"/>
            </a:solidFill>
          </p:spPr>
          <p:txBody>
            <a:bodyPr/>
            <a:lstStyle/>
            <a:p>
              <a:endParaRPr lang="da-DK"/>
            </a:p>
          </p:txBody>
        </p:sp>
        <p:sp>
          <p:nvSpPr>
            <p:cNvPr id="7" name="TextBox 7"/>
            <p:cNvSpPr txBox="1"/>
            <p:nvPr/>
          </p:nvSpPr>
          <p:spPr>
            <a:xfrm>
              <a:off x="0" y="-38100"/>
              <a:ext cx="4679705" cy="314063"/>
            </a:xfrm>
            <a:prstGeom prst="rect">
              <a:avLst/>
            </a:prstGeom>
          </p:spPr>
          <p:txBody>
            <a:bodyPr lIns="50800" tIns="50800" rIns="50800" bIns="50800" rtlCol="0" anchor="ctr"/>
            <a:lstStyle/>
            <a:p>
              <a:pPr algn="ctr">
                <a:lnSpc>
                  <a:spcPts val="2729"/>
                </a:lnSpc>
              </a:pPr>
              <a:endParaRPr/>
            </a:p>
          </p:txBody>
        </p:sp>
      </p:grpSp>
      <p:grpSp>
        <p:nvGrpSpPr>
          <p:cNvPr id="8" name="Group 8"/>
          <p:cNvGrpSpPr/>
          <p:nvPr/>
        </p:nvGrpSpPr>
        <p:grpSpPr>
          <a:xfrm>
            <a:off x="0" y="1296193"/>
            <a:ext cx="18288000" cy="267509"/>
            <a:chOff x="0" y="0"/>
            <a:chExt cx="4816593" cy="70455"/>
          </a:xfrm>
        </p:grpSpPr>
        <p:sp>
          <p:nvSpPr>
            <p:cNvPr id="9" name="Freeform 9"/>
            <p:cNvSpPr/>
            <p:nvPr/>
          </p:nvSpPr>
          <p:spPr>
            <a:xfrm>
              <a:off x="0" y="0"/>
              <a:ext cx="4816592" cy="70455"/>
            </a:xfrm>
            <a:custGeom>
              <a:avLst/>
              <a:gdLst/>
              <a:ahLst/>
              <a:cxnLst/>
              <a:rect l="l" t="t" r="r" b="b"/>
              <a:pathLst>
                <a:path w="4816592" h="70455">
                  <a:moveTo>
                    <a:pt x="0" y="0"/>
                  </a:moveTo>
                  <a:lnTo>
                    <a:pt x="4816592" y="0"/>
                  </a:lnTo>
                  <a:lnTo>
                    <a:pt x="4816592" y="70455"/>
                  </a:lnTo>
                  <a:lnTo>
                    <a:pt x="0" y="70455"/>
                  </a:lnTo>
                  <a:close/>
                </a:path>
              </a:pathLst>
            </a:custGeom>
            <a:solidFill>
              <a:srgbClr val="C2DDF0"/>
            </a:solidFill>
          </p:spPr>
          <p:txBody>
            <a:bodyPr/>
            <a:lstStyle/>
            <a:p>
              <a:endParaRPr lang="da-DK"/>
            </a:p>
          </p:txBody>
        </p:sp>
        <p:sp>
          <p:nvSpPr>
            <p:cNvPr id="10" name="TextBox 10"/>
            <p:cNvSpPr txBox="1"/>
            <p:nvPr/>
          </p:nvSpPr>
          <p:spPr>
            <a:xfrm>
              <a:off x="0" y="-38100"/>
              <a:ext cx="4816593" cy="108555"/>
            </a:xfrm>
            <a:prstGeom prst="rect">
              <a:avLst/>
            </a:prstGeom>
          </p:spPr>
          <p:txBody>
            <a:bodyPr lIns="50800" tIns="50800" rIns="50800" bIns="50800" rtlCol="0" anchor="ctr"/>
            <a:lstStyle/>
            <a:p>
              <a:pPr algn="ctr">
                <a:lnSpc>
                  <a:spcPts val="2729"/>
                </a:lnSpc>
              </a:pPr>
              <a:endParaRPr/>
            </a:p>
          </p:txBody>
        </p:sp>
      </p:grpSp>
      <p:sp>
        <p:nvSpPr>
          <p:cNvPr id="11" name="Freeform 11"/>
          <p:cNvSpPr/>
          <p:nvPr/>
        </p:nvSpPr>
        <p:spPr>
          <a:xfrm>
            <a:off x="7613131" y="342801"/>
            <a:ext cx="3061739" cy="858988"/>
          </a:xfrm>
          <a:custGeom>
            <a:avLst/>
            <a:gdLst/>
            <a:ahLst/>
            <a:cxnLst/>
            <a:rect l="l" t="t" r="r" b="b"/>
            <a:pathLst>
              <a:path w="3061739" h="858988">
                <a:moveTo>
                  <a:pt x="0" y="0"/>
                </a:moveTo>
                <a:lnTo>
                  <a:pt x="3061738" y="0"/>
                </a:lnTo>
                <a:lnTo>
                  <a:pt x="3061738" y="858988"/>
                </a:lnTo>
                <a:lnTo>
                  <a:pt x="0" y="858988"/>
                </a:lnTo>
                <a:lnTo>
                  <a:pt x="0" y="0"/>
                </a:lnTo>
                <a:close/>
              </a:path>
            </a:pathLst>
          </a:custGeom>
          <a:blipFill>
            <a:blip r:embed="rId2"/>
            <a:stretch>
              <a:fillRect l="-5711" t="-22751" r="-4878" b="-20605"/>
            </a:stretch>
          </a:blipFill>
        </p:spPr>
        <p:txBody>
          <a:bodyPr/>
          <a:lstStyle/>
          <a:p>
            <a:endParaRPr lang="da-DK"/>
          </a:p>
        </p:txBody>
      </p:sp>
      <p:sp>
        <p:nvSpPr>
          <p:cNvPr id="12" name="Freeform 12"/>
          <p:cNvSpPr/>
          <p:nvPr/>
        </p:nvSpPr>
        <p:spPr>
          <a:xfrm>
            <a:off x="6562905" y="3917826"/>
            <a:ext cx="5162189" cy="5802277"/>
          </a:xfrm>
          <a:custGeom>
            <a:avLst/>
            <a:gdLst/>
            <a:ahLst/>
            <a:cxnLst/>
            <a:rect l="l" t="t" r="r" b="b"/>
            <a:pathLst>
              <a:path w="5162189" h="5802277">
                <a:moveTo>
                  <a:pt x="0" y="0"/>
                </a:moveTo>
                <a:lnTo>
                  <a:pt x="5162190" y="0"/>
                </a:lnTo>
                <a:lnTo>
                  <a:pt x="5162190" y="5802277"/>
                </a:lnTo>
                <a:lnTo>
                  <a:pt x="0" y="5802277"/>
                </a:lnTo>
                <a:lnTo>
                  <a:pt x="0" y="0"/>
                </a:lnTo>
                <a:close/>
              </a:path>
            </a:pathLst>
          </a:custGeom>
          <a:blipFill>
            <a:blip r:embed="rId3"/>
            <a:stretch>
              <a:fillRect/>
            </a:stretch>
          </a:blipFill>
        </p:spPr>
        <p:txBody>
          <a:bodyPr/>
          <a:lstStyle/>
          <a:p>
            <a:endParaRPr lang="da-DK"/>
          </a:p>
        </p:txBody>
      </p:sp>
      <p:sp>
        <p:nvSpPr>
          <p:cNvPr id="13" name="TextBox 13"/>
          <p:cNvSpPr txBox="1"/>
          <p:nvPr/>
        </p:nvSpPr>
        <p:spPr>
          <a:xfrm>
            <a:off x="723306" y="2657209"/>
            <a:ext cx="16841388" cy="438785"/>
          </a:xfrm>
          <a:prstGeom prst="rect">
            <a:avLst/>
          </a:prstGeom>
        </p:spPr>
        <p:txBody>
          <a:bodyPr lIns="0" tIns="0" rIns="0" bIns="0" rtlCol="0" anchor="t">
            <a:spAutoFit/>
          </a:bodyPr>
          <a:lstStyle/>
          <a:p>
            <a:pPr algn="ctr">
              <a:lnSpc>
                <a:spcPts val="3640"/>
              </a:lnSpc>
            </a:pPr>
            <a:r>
              <a:rPr lang="en-US" sz="2600" b="1">
                <a:solidFill>
                  <a:srgbClr val="E62A31"/>
                </a:solidFill>
                <a:latin typeface="Verdana Pro Bold"/>
                <a:ea typeface="Verdana Pro Bold"/>
                <a:cs typeface="Verdana Pro Bold"/>
                <a:sym typeface="Verdana Pro Bold"/>
              </a:rPr>
              <a:t>Nu sætter vi retningen - </a:t>
            </a:r>
            <a:r>
              <a:rPr lang="en-US" sz="2600" b="1" i="1">
                <a:solidFill>
                  <a:srgbClr val="E62A31"/>
                </a:solidFill>
                <a:latin typeface="Verdana Pro Bold Italics"/>
                <a:ea typeface="Verdana Pro Bold Italics"/>
                <a:cs typeface="Verdana Pro Bold Italics"/>
                <a:sym typeface="Verdana Pro Bold Italics"/>
              </a:rPr>
              <a:t>sammen </a:t>
            </a:r>
            <a:r>
              <a:rPr lang="en-US" sz="2600" b="1">
                <a:solidFill>
                  <a:srgbClr val="E62A31"/>
                </a:solidFill>
                <a:latin typeface="Verdana Pro Bold"/>
                <a:ea typeface="Verdana Pro Bold"/>
                <a:cs typeface="Verdana Pro Bold"/>
                <a:sym typeface="Verdana Pro Bold"/>
              </a:rPr>
              <a:t>- så DUI står stærkt for de næste generationer.</a:t>
            </a:r>
          </a:p>
        </p:txBody>
      </p:sp>
      <p:sp>
        <p:nvSpPr>
          <p:cNvPr id="14" name="TextBox 14"/>
          <p:cNvSpPr txBox="1"/>
          <p:nvPr/>
        </p:nvSpPr>
        <p:spPr>
          <a:xfrm>
            <a:off x="419398" y="9759416"/>
            <a:ext cx="1218605"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December 2025</a:t>
            </a:r>
          </a:p>
        </p:txBody>
      </p:sp>
      <p:sp>
        <p:nvSpPr>
          <p:cNvPr id="15" name="TextBox 15"/>
          <p:cNvSpPr txBox="1"/>
          <p:nvPr/>
        </p:nvSpPr>
        <p:spPr>
          <a:xfrm>
            <a:off x="17354845" y="9759416"/>
            <a:ext cx="482203"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Side 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59873" y="248396"/>
            <a:ext cx="17768254" cy="9790207"/>
            <a:chOff x="0" y="0"/>
            <a:chExt cx="4679705" cy="2578491"/>
          </a:xfrm>
        </p:grpSpPr>
        <p:sp>
          <p:nvSpPr>
            <p:cNvPr id="3" name="Freeform 3"/>
            <p:cNvSpPr/>
            <p:nvPr/>
          </p:nvSpPr>
          <p:spPr>
            <a:xfrm>
              <a:off x="0" y="0"/>
              <a:ext cx="4679705" cy="2578491"/>
            </a:xfrm>
            <a:custGeom>
              <a:avLst/>
              <a:gdLst/>
              <a:ahLst/>
              <a:cxnLst/>
              <a:rect l="l" t="t" r="r" b="b"/>
              <a:pathLst>
                <a:path w="4679705" h="2578491">
                  <a:moveTo>
                    <a:pt x="0" y="0"/>
                  </a:moveTo>
                  <a:lnTo>
                    <a:pt x="4679705" y="0"/>
                  </a:lnTo>
                  <a:lnTo>
                    <a:pt x="4679705" y="2578491"/>
                  </a:lnTo>
                  <a:lnTo>
                    <a:pt x="0" y="2578491"/>
                  </a:lnTo>
                  <a:close/>
                </a:path>
              </a:pathLst>
            </a:custGeom>
            <a:solidFill>
              <a:srgbClr val="FFFFFF"/>
            </a:solidFill>
          </p:spPr>
          <p:txBody>
            <a:bodyPr/>
            <a:lstStyle/>
            <a:p>
              <a:endParaRPr lang="da-DK"/>
            </a:p>
          </p:txBody>
        </p:sp>
        <p:sp>
          <p:nvSpPr>
            <p:cNvPr id="4" name="TextBox 4"/>
            <p:cNvSpPr txBox="1"/>
            <p:nvPr/>
          </p:nvSpPr>
          <p:spPr>
            <a:xfrm>
              <a:off x="0" y="-38100"/>
              <a:ext cx="4679705" cy="2616591"/>
            </a:xfrm>
            <a:prstGeom prst="rect">
              <a:avLst/>
            </a:prstGeom>
          </p:spPr>
          <p:txBody>
            <a:bodyPr lIns="50800" tIns="50800" rIns="50800" bIns="50800" rtlCol="0" anchor="ctr"/>
            <a:lstStyle/>
            <a:p>
              <a:pPr algn="ctr">
                <a:lnSpc>
                  <a:spcPts val="2729"/>
                </a:lnSpc>
              </a:pPr>
              <a:endParaRPr/>
            </a:p>
          </p:txBody>
        </p:sp>
      </p:grpSp>
      <p:grpSp>
        <p:nvGrpSpPr>
          <p:cNvPr id="5" name="Group 5"/>
          <p:cNvGrpSpPr/>
          <p:nvPr/>
        </p:nvGrpSpPr>
        <p:grpSpPr>
          <a:xfrm>
            <a:off x="259873" y="248396"/>
            <a:ext cx="17768254" cy="1047797"/>
            <a:chOff x="0" y="0"/>
            <a:chExt cx="4679705" cy="275963"/>
          </a:xfrm>
        </p:grpSpPr>
        <p:sp>
          <p:nvSpPr>
            <p:cNvPr id="6" name="Freeform 6"/>
            <p:cNvSpPr/>
            <p:nvPr/>
          </p:nvSpPr>
          <p:spPr>
            <a:xfrm>
              <a:off x="0" y="0"/>
              <a:ext cx="4679705" cy="275963"/>
            </a:xfrm>
            <a:custGeom>
              <a:avLst/>
              <a:gdLst/>
              <a:ahLst/>
              <a:cxnLst/>
              <a:rect l="l" t="t" r="r" b="b"/>
              <a:pathLst>
                <a:path w="4679705" h="275963">
                  <a:moveTo>
                    <a:pt x="0" y="0"/>
                  </a:moveTo>
                  <a:lnTo>
                    <a:pt x="4679705" y="0"/>
                  </a:lnTo>
                  <a:lnTo>
                    <a:pt x="4679705" y="275963"/>
                  </a:lnTo>
                  <a:lnTo>
                    <a:pt x="0" y="275963"/>
                  </a:lnTo>
                  <a:close/>
                </a:path>
              </a:pathLst>
            </a:custGeom>
            <a:solidFill>
              <a:srgbClr val="F8F1E0"/>
            </a:solidFill>
          </p:spPr>
          <p:txBody>
            <a:bodyPr/>
            <a:lstStyle/>
            <a:p>
              <a:endParaRPr lang="da-DK"/>
            </a:p>
          </p:txBody>
        </p:sp>
        <p:sp>
          <p:nvSpPr>
            <p:cNvPr id="7" name="TextBox 7"/>
            <p:cNvSpPr txBox="1"/>
            <p:nvPr/>
          </p:nvSpPr>
          <p:spPr>
            <a:xfrm>
              <a:off x="0" y="-38100"/>
              <a:ext cx="4679705" cy="314063"/>
            </a:xfrm>
            <a:prstGeom prst="rect">
              <a:avLst/>
            </a:prstGeom>
          </p:spPr>
          <p:txBody>
            <a:bodyPr lIns="50800" tIns="50800" rIns="50800" bIns="50800" rtlCol="0" anchor="ctr"/>
            <a:lstStyle/>
            <a:p>
              <a:pPr algn="ctr">
                <a:lnSpc>
                  <a:spcPts val="2729"/>
                </a:lnSpc>
              </a:pPr>
              <a:endParaRPr/>
            </a:p>
          </p:txBody>
        </p:sp>
      </p:grpSp>
      <p:grpSp>
        <p:nvGrpSpPr>
          <p:cNvPr id="8" name="Group 8"/>
          <p:cNvGrpSpPr/>
          <p:nvPr/>
        </p:nvGrpSpPr>
        <p:grpSpPr>
          <a:xfrm>
            <a:off x="0" y="1296193"/>
            <a:ext cx="18288000" cy="264489"/>
            <a:chOff x="0" y="0"/>
            <a:chExt cx="4816593" cy="69660"/>
          </a:xfrm>
        </p:grpSpPr>
        <p:sp>
          <p:nvSpPr>
            <p:cNvPr id="9" name="Freeform 9"/>
            <p:cNvSpPr/>
            <p:nvPr/>
          </p:nvSpPr>
          <p:spPr>
            <a:xfrm>
              <a:off x="0" y="0"/>
              <a:ext cx="4816592" cy="69660"/>
            </a:xfrm>
            <a:custGeom>
              <a:avLst/>
              <a:gdLst/>
              <a:ahLst/>
              <a:cxnLst/>
              <a:rect l="l" t="t" r="r" b="b"/>
              <a:pathLst>
                <a:path w="4816592" h="69660">
                  <a:moveTo>
                    <a:pt x="0" y="0"/>
                  </a:moveTo>
                  <a:lnTo>
                    <a:pt x="4816592" y="0"/>
                  </a:lnTo>
                  <a:lnTo>
                    <a:pt x="4816592" y="69660"/>
                  </a:lnTo>
                  <a:lnTo>
                    <a:pt x="0" y="69660"/>
                  </a:lnTo>
                  <a:close/>
                </a:path>
              </a:pathLst>
            </a:custGeom>
            <a:solidFill>
              <a:srgbClr val="C2DDF0"/>
            </a:solidFill>
          </p:spPr>
          <p:txBody>
            <a:bodyPr/>
            <a:lstStyle/>
            <a:p>
              <a:endParaRPr lang="da-DK"/>
            </a:p>
          </p:txBody>
        </p:sp>
        <p:sp>
          <p:nvSpPr>
            <p:cNvPr id="10" name="TextBox 10"/>
            <p:cNvSpPr txBox="1"/>
            <p:nvPr/>
          </p:nvSpPr>
          <p:spPr>
            <a:xfrm>
              <a:off x="0" y="-38100"/>
              <a:ext cx="4816593" cy="107760"/>
            </a:xfrm>
            <a:prstGeom prst="rect">
              <a:avLst/>
            </a:prstGeom>
          </p:spPr>
          <p:txBody>
            <a:bodyPr lIns="50800" tIns="50800" rIns="50800" bIns="50800" rtlCol="0" anchor="ctr"/>
            <a:lstStyle/>
            <a:p>
              <a:pPr algn="ctr">
                <a:lnSpc>
                  <a:spcPts val="2729"/>
                </a:lnSpc>
              </a:pPr>
              <a:endParaRPr/>
            </a:p>
          </p:txBody>
        </p:sp>
      </p:grpSp>
      <p:sp>
        <p:nvSpPr>
          <p:cNvPr id="11" name="Freeform 11"/>
          <p:cNvSpPr/>
          <p:nvPr/>
        </p:nvSpPr>
        <p:spPr>
          <a:xfrm>
            <a:off x="7613131" y="342801"/>
            <a:ext cx="3061739" cy="858988"/>
          </a:xfrm>
          <a:custGeom>
            <a:avLst/>
            <a:gdLst/>
            <a:ahLst/>
            <a:cxnLst/>
            <a:rect l="l" t="t" r="r" b="b"/>
            <a:pathLst>
              <a:path w="3061739" h="858988">
                <a:moveTo>
                  <a:pt x="0" y="0"/>
                </a:moveTo>
                <a:lnTo>
                  <a:pt x="3061738" y="0"/>
                </a:lnTo>
                <a:lnTo>
                  <a:pt x="3061738" y="858988"/>
                </a:lnTo>
                <a:lnTo>
                  <a:pt x="0" y="858988"/>
                </a:lnTo>
                <a:lnTo>
                  <a:pt x="0" y="0"/>
                </a:lnTo>
                <a:close/>
              </a:path>
            </a:pathLst>
          </a:custGeom>
          <a:blipFill>
            <a:blip r:embed="rId2"/>
            <a:stretch>
              <a:fillRect l="-5711" t="-22751" r="-4878" b="-20605"/>
            </a:stretch>
          </a:blipFill>
        </p:spPr>
        <p:txBody>
          <a:bodyPr/>
          <a:lstStyle/>
          <a:p>
            <a:endParaRPr lang="da-DK"/>
          </a:p>
        </p:txBody>
      </p:sp>
      <p:grpSp>
        <p:nvGrpSpPr>
          <p:cNvPr id="12" name="Group 12"/>
          <p:cNvGrpSpPr/>
          <p:nvPr/>
        </p:nvGrpSpPr>
        <p:grpSpPr>
          <a:xfrm>
            <a:off x="1501872" y="3707773"/>
            <a:ext cx="6869366" cy="498181"/>
            <a:chOff x="0" y="0"/>
            <a:chExt cx="9159154" cy="664241"/>
          </a:xfrm>
        </p:grpSpPr>
        <p:grpSp>
          <p:nvGrpSpPr>
            <p:cNvPr id="13" name="Group 13"/>
            <p:cNvGrpSpPr/>
            <p:nvPr/>
          </p:nvGrpSpPr>
          <p:grpSpPr>
            <a:xfrm>
              <a:off x="0" y="0"/>
              <a:ext cx="572455" cy="643529"/>
              <a:chOff x="0" y="0"/>
              <a:chExt cx="113077" cy="127117"/>
            </a:xfrm>
          </p:grpSpPr>
          <p:sp>
            <p:nvSpPr>
              <p:cNvPr id="14" name="Freeform 14"/>
              <p:cNvSpPr/>
              <p:nvPr/>
            </p:nvSpPr>
            <p:spPr>
              <a:xfrm>
                <a:off x="0" y="0"/>
                <a:ext cx="113077" cy="127117"/>
              </a:xfrm>
              <a:custGeom>
                <a:avLst/>
                <a:gdLst/>
                <a:ahLst/>
                <a:cxnLst/>
                <a:rect l="l" t="t" r="r" b="b"/>
                <a:pathLst>
                  <a:path w="113077" h="127117">
                    <a:moveTo>
                      <a:pt x="56539" y="0"/>
                    </a:moveTo>
                    <a:lnTo>
                      <a:pt x="56539" y="0"/>
                    </a:lnTo>
                    <a:cubicBezTo>
                      <a:pt x="87764" y="0"/>
                      <a:pt x="113077" y="25313"/>
                      <a:pt x="113077" y="56539"/>
                    </a:cubicBezTo>
                    <a:lnTo>
                      <a:pt x="113077" y="70578"/>
                    </a:lnTo>
                    <a:cubicBezTo>
                      <a:pt x="113077" y="85573"/>
                      <a:pt x="107121" y="99954"/>
                      <a:pt x="96518" y="110557"/>
                    </a:cubicBezTo>
                    <a:cubicBezTo>
                      <a:pt x="85915" y="121160"/>
                      <a:pt x="71534" y="127117"/>
                      <a:pt x="56539" y="127117"/>
                    </a:cubicBezTo>
                    <a:lnTo>
                      <a:pt x="56539" y="127117"/>
                    </a:lnTo>
                    <a:cubicBezTo>
                      <a:pt x="25313" y="127117"/>
                      <a:pt x="0" y="101803"/>
                      <a:pt x="0" y="70578"/>
                    </a:cubicBezTo>
                    <a:lnTo>
                      <a:pt x="0" y="56539"/>
                    </a:lnTo>
                    <a:cubicBezTo>
                      <a:pt x="0" y="41544"/>
                      <a:pt x="5957" y="27163"/>
                      <a:pt x="16560" y="16560"/>
                    </a:cubicBezTo>
                    <a:cubicBezTo>
                      <a:pt x="27163" y="5957"/>
                      <a:pt x="41544" y="0"/>
                      <a:pt x="56539" y="0"/>
                    </a:cubicBezTo>
                    <a:close/>
                  </a:path>
                </a:pathLst>
              </a:custGeom>
              <a:solidFill>
                <a:srgbClr val="000000">
                  <a:alpha val="0"/>
                </a:srgbClr>
              </a:solidFill>
              <a:ln w="38100" cap="rnd">
                <a:solidFill>
                  <a:srgbClr val="E62A31"/>
                </a:solidFill>
                <a:prstDash val="solid"/>
                <a:round/>
              </a:ln>
            </p:spPr>
            <p:txBody>
              <a:bodyPr/>
              <a:lstStyle/>
              <a:p>
                <a:endParaRPr lang="da-DK"/>
              </a:p>
            </p:txBody>
          </p:sp>
          <p:sp>
            <p:nvSpPr>
              <p:cNvPr id="15" name="TextBox 15"/>
              <p:cNvSpPr txBox="1"/>
              <p:nvPr/>
            </p:nvSpPr>
            <p:spPr>
              <a:xfrm>
                <a:off x="0" y="-38100"/>
                <a:ext cx="113077" cy="165217"/>
              </a:xfrm>
              <a:prstGeom prst="rect">
                <a:avLst/>
              </a:prstGeom>
            </p:spPr>
            <p:txBody>
              <a:bodyPr lIns="50800" tIns="50800" rIns="50800" bIns="50800" rtlCol="0" anchor="ctr"/>
              <a:lstStyle/>
              <a:p>
                <a:pPr algn="ctr">
                  <a:lnSpc>
                    <a:spcPts val="2729"/>
                  </a:lnSpc>
                </a:pPr>
                <a:endParaRPr/>
              </a:p>
            </p:txBody>
          </p:sp>
        </p:grpSp>
        <p:sp>
          <p:nvSpPr>
            <p:cNvPr id="16" name="TextBox 16"/>
            <p:cNvSpPr txBox="1"/>
            <p:nvPr/>
          </p:nvSpPr>
          <p:spPr>
            <a:xfrm>
              <a:off x="71818" y="82581"/>
              <a:ext cx="428818" cy="440267"/>
            </a:xfrm>
            <a:prstGeom prst="rect">
              <a:avLst/>
            </a:prstGeom>
          </p:spPr>
          <p:txBody>
            <a:bodyPr lIns="0" tIns="0" rIns="0" bIns="0" rtlCol="0" anchor="t">
              <a:spAutoFit/>
            </a:bodyPr>
            <a:lstStyle/>
            <a:p>
              <a:pPr algn="ctr">
                <a:lnSpc>
                  <a:spcPts val="2800"/>
                </a:lnSpc>
              </a:pPr>
              <a:r>
                <a:rPr lang="en-US" sz="2000" b="1">
                  <a:solidFill>
                    <a:srgbClr val="E62A31"/>
                  </a:solidFill>
                  <a:latin typeface="Verdana Pro Bold"/>
                  <a:ea typeface="Verdana Pro Bold"/>
                  <a:cs typeface="Verdana Pro Bold"/>
                  <a:sym typeface="Verdana Pro Bold"/>
                </a:rPr>
                <a:t>1</a:t>
              </a:r>
            </a:p>
          </p:txBody>
        </p:sp>
        <p:sp>
          <p:nvSpPr>
            <p:cNvPr id="17" name="TextBox 17"/>
            <p:cNvSpPr txBox="1"/>
            <p:nvPr/>
          </p:nvSpPr>
          <p:spPr>
            <a:xfrm>
              <a:off x="734192" y="-28575"/>
              <a:ext cx="6662679" cy="342689"/>
            </a:xfrm>
            <a:prstGeom prst="rect">
              <a:avLst/>
            </a:prstGeom>
          </p:spPr>
          <p:txBody>
            <a:bodyPr lIns="0" tIns="0" rIns="0" bIns="0" rtlCol="0" anchor="t">
              <a:spAutoFit/>
            </a:bodyPr>
            <a:lstStyle/>
            <a:p>
              <a:pPr algn="l">
                <a:lnSpc>
                  <a:spcPts val="2239"/>
                </a:lnSpc>
              </a:pPr>
              <a:r>
                <a:rPr lang="en-US" sz="1599" b="1">
                  <a:solidFill>
                    <a:srgbClr val="E62A31"/>
                  </a:solidFill>
                  <a:latin typeface="Verdana Pro Bold"/>
                  <a:ea typeface="Verdana Pro Bold"/>
                  <a:cs typeface="Verdana Pro Bold"/>
                  <a:sym typeface="Verdana Pro Bold"/>
                </a:rPr>
                <a:t>Hvorfor gør vi det her - og hvad vil vi opnå?</a:t>
              </a:r>
            </a:p>
          </p:txBody>
        </p:sp>
        <p:sp>
          <p:nvSpPr>
            <p:cNvPr id="18" name="TextBox 18"/>
            <p:cNvSpPr txBox="1"/>
            <p:nvPr/>
          </p:nvSpPr>
          <p:spPr>
            <a:xfrm>
              <a:off x="734192" y="352879"/>
              <a:ext cx="8424962" cy="311362"/>
            </a:xfrm>
            <a:prstGeom prst="rect">
              <a:avLst/>
            </a:prstGeom>
          </p:spPr>
          <p:txBody>
            <a:bodyPr lIns="0" tIns="0" rIns="0" bIns="0" rtlCol="0" anchor="t">
              <a:spAutoFit/>
            </a:bodyPr>
            <a:lstStyle/>
            <a:p>
              <a:pPr algn="l">
                <a:lnSpc>
                  <a:spcPts val="1959"/>
                </a:lnSpc>
              </a:pPr>
              <a:r>
                <a:rPr lang="en-US" sz="1399">
                  <a:solidFill>
                    <a:srgbClr val="151311"/>
                  </a:solidFill>
                  <a:latin typeface="Verdana Pro"/>
                  <a:ea typeface="Verdana Pro"/>
                  <a:cs typeface="Verdana Pro"/>
                  <a:sym typeface="Verdana Pro"/>
                </a:rPr>
                <a:t>Baggrunden er for arbejdet og de udfordringer, vi skal løse sammen.</a:t>
              </a:r>
            </a:p>
          </p:txBody>
        </p:sp>
      </p:grpSp>
      <p:grpSp>
        <p:nvGrpSpPr>
          <p:cNvPr id="19" name="Group 19"/>
          <p:cNvGrpSpPr/>
          <p:nvPr/>
        </p:nvGrpSpPr>
        <p:grpSpPr>
          <a:xfrm>
            <a:off x="1501872" y="4482179"/>
            <a:ext cx="6869366" cy="498181"/>
            <a:chOff x="0" y="0"/>
            <a:chExt cx="9159154" cy="664241"/>
          </a:xfrm>
        </p:grpSpPr>
        <p:grpSp>
          <p:nvGrpSpPr>
            <p:cNvPr id="20" name="Group 20"/>
            <p:cNvGrpSpPr/>
            <p:nvPr/>
          </p:nvGrpSpPr>
          <p:grpSpPr>
            <a:xfrm>
              <a:off x="0" y="0"/>
              <a:ext cx="572455" cy="643529"/>
              <a:chOff x="0" y="0"/>
              <a:chExt cx="113077" cy="127117"/>
            </a:xfrm>
          </p:grpSpPr>
          <p:sp>
            <p:nvSpPr>
              <p:cNvPr id="21" name="Freeform 21"/>
              <p:cNvSpPr/>
              <p:nvPr/>
            </p:nvSpPr>
            <p:spPr>
              <a:xfrm>
                <a:off x="0" y="0"/>
                <a:ext cx="113077" cy="127117"/>
              </a:xfrm>
              <a:custGeom>
                <a:avLst/>
                <a:gdLst/>
                <a:ahLst/>
                <a:cxnLst/>
                <a:rect l="l" t="t" r="r" b="b"/>
                <a:pathLst>
                  <a:path w="113077" h="127117">
                    <a:moveTo>
                      <a:pt x="56539" y="0"/>
                    </a:moveTo>
                    <a:lnTo>
                      <a:pt x="56539" y="0"/>
                    </a:lnTo>
                    <a:cubicBezTo>
                      <a:pt x="87764" y="0"/>
                      <a:pt x="113077" y="25313"/>
                      <a:pt x="113077" y="56539"/>
                    </a:cubicBezTo>
                    <a:lnTo>
                      <a:pt x="113077" y="70578"/>
                    </a:lnTo>
                    <a:cubicBezTo>
                      <a:pt x="113077" y="85573"/>
                      <a:pt x="107121" y="99954"/>
                      <a:pt x="96518" y="110557"/>
                    </a:cubicBezTo>
                    <a:cubicBezTo>
                      <a:pt x="85915" y="121160"/>
                      <a:pt x="71534" y="127117"/>
                      <a:pt x="56539" y="127117"/>
                    </a:cubicBezTo>
                    <a:lnTo>
                      <a:pt x="56539" y="127117"/>
                    </a:lnTo>
                    <a:cubicBezTo>
                      <a:pt x="25313" y="127117"/>
                      <a:pt x="0" y="101803"/>
                      <a:pt x="0" y="70578"/>
                    </a:cubicBezTo>
                    <a:lnTo>
                      <a:pt x="0" y="56539"/>
                    </a:lnTo>
                    <a:cubicBezTo>
                      <a:pt x="0" y="41544"/>
                      <a:pt x="5957" y="27163"/>
                      <a:pt x="16560" y="16560"/>
                    </a:cubicBezTo>
                    <a:cubicBezTo>
                      <a:pt x="27163" y="5957"/>
                      <a:pt x="41544" y="0"/>
                      <a:pt x="56539" y="0"/>
                    </a:cubicBezTo>
                    <a:close/>
                  </a:path>
                </a:pathLst>
              </a:custGeom>
              <a:solidFill>
                <a:srgbClr val="000000">
                  <a:alpha val="0"/>
                </a:srgbClr>
              </a:solidFill>
              <a:ln w="38100" cap="rnd">
                <a:solidFill>
                  <a:srgbClr val="E62A31"/>
                </a:solidFill>
                <a:prstDash val="solid"/>
                <a:round/>
              </a:ln>
            </p:spPr>
            <p:txBody>
              <a:bodyPr/>
              <a:lstStyle/>
              <a:p>
                <a:endParaRPr lang="da-DK"/>
              </a:p>
            </p:txBody>
          </p:sp>
          <p:sp>
            <p:nvSpPr>
              <p:cNvPr id="22" name="TextBox 22"/>
              <p:cNvSpPr txBox="1"/>
              <p:nvPr/>
            </p:nvSpPr>
            <p:spPr>
              <a:xfrm>
                <a:off x="0" y="-38100"/>
                <a:ext cx="113077" cy="165217"/>
              </a:xfrm>
              <a:prstGeom prst="rect">
                <a:avLst/>
              </a:prstGeom>
            </p:spPr>
            <p:txBody>
              <a:bodyPr lIns="50800" tIns="50800" rIns="50800" bIns="50800" rtlCol="0" anchor="ctr"/>
              <a:lstStyle/>
              <a:p>
                <a:pPr algn="ctr">
                  <a:lnSpc>
                    <a:spcPts val="2729"/>
                  </a:lnSpc>
                </a:pPr>
                <a:endParaRPr/>
              </a:p>
            </p:txBody>
          </p:sp>
        </p:grpSp>
        <p:sp>
          <p:nvSpPr>
            <p:cNvPr id="23" name="TextBox 23"/>
            <p:cNvSpPr txBox="1"/>
            <p:nvPr/>
          </p:nvSpPr>
          <p:spPr>
            <a:xfrm>
              <a:off x="71818" y="82581"/>
              <a:ext cx="428818" cy="440267"/>
            </a:xfrm>
            <a:prstGeom prst="rect">
              <a:avLst/>
            </a:prstGeom>
          </p:spPr>
          <p:txBody>
            <a:bodyPr lIns="0" tIns="0" rIns="0" bIns="0" rtlCol="0" anchor="t">
              <a:spAutoFit/>
            </a:bodyPr>
            <a:lstStyle/>
            <a:p>
              <a:pPr algn="ctr">
                <a:lnSpc>
                  <a:spcPts val="2800"/>
                </a:lnSpc>
              </a:pPr>
              <a:r>
                <a:rPr lang="en-US" sz="2000" b="1">
                  <a:solidFill>
                    <a:srgbClr val="E62A31"/>
                  </a:solidFill>
                  <a:latin typeface="Verdana Pro Bold"/>
                  <a:ea typeface="Verdana Pro Bold"/>
                  <a:cs typeface="Verdana Pro Bold"/>
                  <a:sym typeface="Verdana Pro Bold"/>
                </a:rPr>
                <a:t>2</a:t>
              </a:r>
            </a:p>
          </p:txBody>
        </p:sp>
        <p:sp>
          <p:nvSpPr>
            <p:cNvPr id="24" name="TextBox 24"/>
            <p:cNvSpPr txBox="1"/>
            <p:nvPr/>
          </p:nvSpPr>
          <p:spPr>
            <a:xfrm>
              <a:off x="734192" y="-28575"/>
              <a:ext cx="7660599" cy="342689"/>
            </a:xfrm>
            <a:prstGeom prst="rect">
              <a:avLst/>
            </a:prstGeom>
          </p:spPr>
          <p:txBody>
            <a:bodyPr lIns="0" tIns="0" rIns="0" bIns="0" rtlCol="0" anchor="t">
              <a:spAutoFit/>
            </a:bodyPr>
            <a:lstStyle/>
            <a:p>
              <a:pPr algn="l">
                <a:lnSpc>
                  <a:spcPts val="2239"/>
                </a:lnSpc>
              </a:pPr>
              <a:r>
                <a:rPr lang="en-US" sz="1599" b="1">
                  <a:solidFill>
                    <a:srgbClr val="E62A31"/>
                  </a:solidFill>
                  <a:latin typeface="Verdana Pro Bold"/>
                  <a:ea typeface="Verdana Pro Bold"/>
                  <a:cs typeface="Verdana Pro Bold"/>
                  <a:sym typeface="Verdana Pro Bold"/>
                </a:rPr>
                <a:t>Hvad handler det om - de tre hovedspørgsmål</a:t>
              </a:r>
            </a:p>
          </p:txBody>
        </p:sp>
        <p:sp>
          <p:nvSpPr>
            <p:cNvPr id="25" name="TextBox 25"/>
            <p:cNvSpPr txBox="1"/>
            <p:nvPr/>
          </p:nvSpPr>
          <p:spPr>
            <a:xfrm>
              <a:off x="734192" y="352879"/>
              <a:ext cx="8424962" cy="311362"/>
            </a:xfrm>
            <a:prstGeom prst="rect">
              <a:avLst/>
            </a:prstGeom>
          </p:spPr>
          <p:txBody>
            <a:bodyPr lIns="0" tIns="0" rIns="0" bIns="0" rtlCol="0" anchor="t">
              <a:spAutoFit/>
            </a:bodyPr>
            <a:lstStyle/>
            <a:p>
              <a:pPr algn="l">
                <a:lnSpc>
                  <a:spcPts val="1959"/>
                </a:lnSpc>
              </a:pPr>
              <a:r>
                <a:rPr lang="en-US" sz="1399">
                  <a:solidFill>
                    <a:srgbClr val="151311"/>
                  </a:solidFill>
                  <a:latin typeface="Verdana Pro"/>
                  <a:ea typeface="Verdana Pro"/>
                  <a:cs typeface="Verdana Pro"/>
                  <a:sym typeface="Verdana Pro"/>
                </a:rPr>
                <a:t>De tre temaer: 1) Generationsskifte, 2) Struktur og 3) Kontingent.</a:t>
              </a:r>
            </a:p>
          </p:txBody>
        </p:sp>
      </p:grpSp>
      <p:grpSp>
        <p:nvGrpSpPr>
          <p:cNvPr id="26" name="Group 26"/>
          <p:cNvGrpSpPr/>
          <p:nvPr/>
        </p:nvGrpSpPr>
        <p:grpSpPr>
          <a:xfrm>
            <a:off x="1501872" y="5256585"/>
            <a:ext cx="6869366" cy="498181"/>
            <a:chOff x="0" y="0"/>
            <a:chExt cx="9159154" cy="664241"/>
          </a:xfrm>
        </p:grpSpPr>
        <p:grpSp>
          <p:nvGrpSpPr>
            <p:cNvPr id="27" name="Group 27"/>
            <p:cNvGrpSpPr/>
            <p:nvPr/>
          </p:nvGrpSpPr>
          <p:grpSpPr>
            <a:xfrm>
              <a:off x="0" y="0"/>
              <a:ext cx="572455" cy="643529"/>
              <a:chOff x="0" y="0"/>
              <a:chExt cx="113077" cy="127117"/>
            </a:xfrm>
          </p:grpSpPr>
          <p:sp>
            <p:nvSpPr>
              <p:cNvPr id="28" name="Freeform 28"/>
              <p:cNvSpPr/>
              <p:nvPr/>
            </p:nvSpPr>
            <p:spPr>
              <a:xfrm>
                <a:off x="0" y="0"/>
                <a:ext cx="113077" cy="127117"/>
              </a:xfrm>
              <a:custGeom>
                <a:avLst/>
                <a:gdLst/>
                <a:ahLst/>
                <a:cxnLst/>
                <a:rect l="l" t="t" r="r" b="b"/>
                <a:pathLst>
                  <a:path w="113077" h="127117">
                    <a:moveTo>
                      <a:pt x="56539" y="0"/>
                    </a:moveTo>
                    <a:lnTo>
                      <a:pt x="56539" y="0"/>
                    </a:lnTo>
                    <a:cubicBezTo>
                      <a:pt x="87764" y="0"/>
                      <a:pt x="113077" y="25313"/>
                      <a:pt x="113077" y="56539"/>
                    </a:cubicBezTo>
                    <a:lnTo>
                      <a:pt x="113077" y="70578"/>
                    </a:lnTo>
                    <a:cubicBezTo>
                      <a:pt x="113077" y="85573"/>
                      <a:pt x="107121" y="99954"/>
                      <a:pt x="96518" y="110557"/>
                    </a:cubicBezTo>
                    <a:cubicBezTo>
                      <a:pt x="85915" y="121160"/>
                      <a:pt x="71534" y="127117"/>
                      <a:pt x="56539" y="127117"/>
                    </a:cubicBezTo>
                    <a:lnTo>
                      <a:pt x="56539" y="127117"/>
                    </a:lnTo>
                    <a:cubicBezTo>
                      <a:pt x="25313" y="127117"/>
                      <a:pt x="0" y="101803"/>
                      <a:pt x="0" y="70578"/>
                    </a:cubicBezTo>
                    <a:lnTo>
                      <a:pt x="0" y="56539"/>
                    </a:lnTo>
                    <a:cubicBezTo>
                      <a:pt x="0" y="41544"/>
                      <a:pt x="5957" y="27163"/>
                      <a:pt x="16560" y="16560"/>
                    </a:cubicBezTo>
                    <a:cubicBezTo>
                      <a:pt x="27163" y="5957"/>
                      <a:pt x="41544" y="0"/>
                      <a:pt x="56539" y="0"/>
                    </a:cubicBezTo>
                    <a:close/>
                  </a:path>
                </a:pathLst>
              </a:custGeom>
              <a:solidFill>
                <a:srgbClr val="000000">
                  <a:alpha val="0"/>
                </a:srgbClr>
              </a:solidFill>
              <a:ln w="38100" cap="rnd">
                <a:solidFill>
                  <a:srgbClr val="E62A31"/>
                </a:solidFill>
                <a:prstDash val="solid"/>
                <a:round/>
              </a:ln>
            </p:spPr>
            <p:txBody>
              <a:bodyPr/>
              <a:lstStyle/>
              <a:p>
                <a:endParaRPr lang="da-DK"/>
              </a:p>
            </p:txBody>
          </p:sp>
          <p:sp>
            <p:nvSpPr>
              <p:cNvPr id="29" name="TextBox 29"/>
              <p:cNvSpPr txBox="1"/>
              <p:nvPr/>
            </p:nvSpPr>
            <p:spPr>
              <a:xfrm>
                <a:off x="0" y="-38100"/>
                <a:ext cx="113077" cy="165217"/>
              </a:xfrm>
              <a:prstGeom prst="rect">
                <a:avLst/>
              </a:prstGeom>
            </p:spPr>
            <p:txBody>
              <a:bodyPr lIns="50800" tIns="50800" rIns="50800" bIns="50800" rtlCol="0" anchor="ctr"/>
              <a:lstStyle/>
              <a:p>
                <a:pPr algn="ctr">
                  <a:lnSpc>
                    <a:spcPts val="2729"/>
                  </a:lnSpc>
                </a:pPr>
                <a:endParaRPr/>
              </a:p>
            </p:txBody>
          </p:sp>
        </p:grpSp>
        <p:sp>
          <p:nvSpPr>
            <p:cNvPr id="30" name="TextBox 30"/>
            <p:cNvSpPr txBox="1"/>
            <p:nvPr/>
          </p:nvSpPr>
          <p:spPr>
            <a:xfrm>
              <a:off x="71818" y="82581"/>
              <a:ext cx="428818" cy="440267"/>
            </a:xfrm>
            <a:prstGeom prst="rect">
              <a:avLst/>
            </a:prstGeom>
          </p:spPr>
          <p:txBody>
            <a:bodyPr lIns="0" tIns="0" rIns="0" bIns="0" rtlCol="0" anchor="t">
              <a:spAutoFit/>
            </a:bodyPr>
            <a:lstStyle/>
            <a:p>
              <a:pPr algn="ctr">
                <a:lnSpc>
                  <a:spcPts val="2800"/>
                </a:lnSpc>
              </a:pPr>
              <a:r>
                <a:rPr lang="en-US" sz="2000" b="1">
                  <a:solidFill>
                    <a:srgbClr val="E62A31"/>
                  </a:solidFill>
                  <a:latin typeface="Verdana Pro Bold"/>
                  <a:ea typeface="Verdana Pro Bold"/>
                  <a:cs typeface="Verdana Pro Bold"/>
                  <a:sym typeface="Verdana Pro Bold"/>
                </a:rPr>
                <a:t>3</a:t>
              </a:r>
            </a:p>
          </p:txBody>
        </p:sp>
        <p:sp>
          <p:nvSpPr>
            <p:cNvPr id="31" name="TextBox 31"/>
            <p:cNvSpPr txBox="1"/>
            <p:nvPr/>
          </p:nvSpPr>
          <p:spPr>
            <a:xfrm>
              <a:off x="734192" y="-28575"/>
              <a:ext cx="8085245" cy="342689"/>
            </a:xfrm>
            <a:prstGeom prst="rect">
              <a:avLst/>
            </a:prstGeom>
          </p:spPr>
          <p:txBody>
            <a:bodyPr lIns="0" tIns="0" rIns="0" bIns="0" rtlCol="0" anchor="t">
              <a:spAutoFit/>
            </a:bodyPr>
            <a:lstStyle/>
            <a:p>
              <a:pPr algn="l">
                <a:lnSpc>
                  <a:spcPts val="2239"/>
                </a:lnSpc>
              </a:pPr>
              <a:r>
                <a:rPr lang="en-US" sz="1599" b="1">
                  <a:solidFill>
                    <a:srgbClr val="E62A31"/>
                  </a:solidFill>
                  <a:latin typeface="Verdana Pro Bold"/>
                  <a:ea typeface="Verdana Pro Bold"/>
                  <a:cs typeface="Verdana Pro Bold"/>
                  <a:sym typeface="Verdana Pro Bold"/>
                </a:rPr>
                <a:t>Hvem er DUI til for - og hvorfor betyder det noget?</a:t>
              </a:r>
            </a:p>
          </p:txBody>
        </p:sp>
        <p:sp>
          <p:nvSpPr>
            <p:cNvPr id="32" name="TextBox 32"/>
            <p:cNvSpPr txBox="1"/>
            <p:nvPr/>
          </p:nvSpPr>
          <p:spPr>
            <a:xfrm>
              <a:off x="734192" y="352879"/>
              <a:ext cx="8424962" cy="311362"/>
            </a:xfrm>
            <a:prstGeom prst="rect">
              <a:avLst/>
            </a:prstGeom>
          </p:spPr>
          <p:txBody>
            <a:bodyPr lIns="0" tIns="0" rIns="0" bIns="0" rtlCol="0" anchor="t">
              <a:spAutoFit/>
            </a:bodyPr>
            <a:lstStyle/>
            <a:p>
              <a:pPr algn="l">
                <a:lnSpc>
                  <a:spcPts val="1959"/>
                </a:lnSpc>
              </a:pPr>
              <a:r>
                <a:rPr lang="en-US" sz="1399">
                  <a:solidFill>
                    <a:srgbClr val="151311"/>
                  </a:solidFill>
                  <a:latin typeface="Verdana Pro"/>
                  <a:ea typeface="Verdana Pro"/>
                  <a:cs typeface="Verdana Pro"/>
                  <a:sym typeface="Verdana Pro"/>
                </a:rPr>
                <a:t>Vores målgruppe og de mennesker, som DUI skal være relevant for.</a:t>
              </a:r>
            </a:p>
          </p:txBody>
        </p:sp>
      </p:grpSp>
      <p:grpSp>
        <p:nvGrpSpPr>
          <p:cNvPr id="33" name="Group 33"/>
          <p:cNvGrpSpPr/>
          <p:nvPr/>
        </p:nvGrpSpPr>
        <p:grpSpPr>
          <a:xfrm>
            <a:off x="1501872" y="6030990"/>
            <a:ext cx="10261230" cy="498181"/>
            <a:chOff x="0" y="0"/>
            <a:chExt cx="13681640" cy="664241"/>
          </a:xfrm>
        </p:grpSpPr>
        <p:grpSp>
          <p:nvGrpSpPr>
            <p:cNvPr id="34" name="Group 34"/>
            <p:cNvGrpSpPr/>
            <p:nvPr/>
          </p:nvGrpSpPr>
          <p:grpSpPr>
            <a:xfrm>
              <a:off x="0" y="0"/>
              <a:ext cx="572455" cy="643529"/>
              <a:chOff x="0" y="0"/>
              <a:chExt cx="113077" cy="127117"/>
            </a:xfrm>
          </p:grpSpPr>
          <p:sp>
            <p:nvSpPr>
              <p:cNvPr id="35" name="Freeform 35"/>
              <p:cNvSpPr/>
              <p:nvPr/>
            </p:nvSpPr>
            <p:spPr>
              <a:xfrm>
                <a:off x="0" y="0"/>
                <a:ext cx="113077" cy="127117"/>
              </a:xfrm>
              <a:custGeom>
                <a:avLst/>
                <a:gdLst/>
                <a:ahLst/>
                <a:cxnLst/>
                <a:rect l="l" t="t" r="r" b="b"/>
                <a:pathLst>
                  <a:path w="113077" h="127117">
                    <a:moveTo>
                      <a:pt x="56539" y="0"/>
                    </a:moveTo>
                    <a:lnTo>
                      <a:pt x="56539" y="0"/>
                    </a:lnTo>
                    <a:cubicBezTo>
                      <a:pt x="87764" y="0"/>
                      <a:pt x="113077" y="25313"/>
                      <a:pt x="113077" y="56539"/>
                    </a:cubicBezTo>
                    <a:lnTo>
                      <a:pt x="113077" y="70578"/>
                    </a:lnTo>
                    <a:cubicBezTo>
                      <a:pt x="113077" y="85573"/>
                      <a:pt x="107121" y="99954"/>
                      <a:pt x="96518" y="110557"/>
                    </a:cubicBezTo>
                    <a:cubicBezTo>
                      <a:pt x="85915" y="121160"/>
                      <a:pt x="71534" y="127117"/>
                      <a:pt x="56539" y="127117"/>
                    </a:cubicBezTo>
                    <a:lnTo>
                      <a:pt x="56539" y="127117"/>
                    </a:lnTo>
                    <a:cubicBezTo>
                      <a:pt x="25313" y="127117"/>
                      <a:pt x="0" y="101803"/>
                      <a:pt x="0" y="70578"/>
                    </a:cubicBezTo>
                    <a:lnTo>
                      <a:pt x="0" y="56539"/>
                    </a:lnTo>
                    <a:cubicBezTo>
                      <a:pt x="0" y="41544"/>
                      <a:pt x="5957" y="27163"/>
                      <a:pt x="16560" y="16560"/>
                    </a:cubicBezTo>
                    <a:cubicBezTo>
                      <a:pt x="27163" y="5957"/>
                      <a:pt x="41544" y="0"/>
                      <a:pt x="56539" y="0"/>
                    </a:cubicBezTo>
                    <a:close/>
                  </a:path>
                </a:pathLst>
              </a:custGeom>
              <a:solidFill>
                <a:srgbClr val="000000">
                  <a:alpha val="0"/>
                </a:srgbClr>
              </a:solidFill>
              <a:ln w="38100" cap="rnd">
                <a:solidFill>
                  <a:srgbClr val="E62A31"/>
                </a:solidFill>
                <a:prstDash val="solid"/>
                <a:round/>
              </a:ln>
            </p:spPr>
            <p:txBody>
              <a:bodyPr/>
              <a:lstStyle/>
              <a:p>
                <a:endParaRPr lang="da-DK"/>
              </a:p>
            </p:txBody>
          </p:sp>
          <p:sp>
            <p:nvSpPr>
              <p:cNvPr id="36" name="TextBox 36"/>
              <p:cNvSpPr txBox="1"/>
              <p:nvPr/>
            </p:nvSpPr>
            <p:spPr>
              <a:xfrm>
                <a:off x="0" y="-38100"/>
                <a:ext cx="113077" cy="165217"/>
              </a:xfrm>
              <a:prstGeom prst="rect">
                <a:avLst/>
              </a:prstGeom>
            </p:spPr>
            <p:txBody>
              <a:bodyPr lIns="50800" tIns="50800" rIns="50800" bIns="50800" rtlCol="0" anchor="ctr"/>
              <a:lstStyle/>
              <a:p>
                <a:pPr algn="ctr">
                  <a:lnSpc>
                    <a:spcPts val="2729"/>
                  </a:lnSpc>
                </a:pPr>
                <a:endParaRPr/>
              </a:p>
            </p:txBody>
          </p:sp>
        </p:grpSp>
        <p:sp>
          <p:nvSpPr>
            <p:cNvPr id="37" name="TextBox 37"/>
            <p:cNvSpPr txBox="1"/>
            <p:nvPr/>
          </p:nvSpPr>
          <p:spPr>
            <a:xfrm>
              <a:off x="71818" y="82581"/>
              <a:ext cx="428818" cy="440267"/>
            </a:xfrm>
            <a:prstGeom prst="rect">
              <a:avLst/>
            </a:prstGeom>
          </p:spPr>
          <p:txBody>
            <a:bodyPr lIns="0" tIns="0" rIns="0" bIns="0" rtlCol="0" anchor="t">
              <a:spAutoFit/>
            </a:bodyPr>
            <a:lstStyle/>
            <a:p>
              <a:pPr algn="ctr">
                <a:lnSpc>
                  <a:spcPts val="2800"/>
                </a:lnSpc>
              </a:pPr>
              <a:r>
                <a:rPr lang="en-US" sz="2000" b="1">
                  <a:solidFill>
                    <a:srgbClr val="E62A31"/>
                  </a:solidFill>
                  <a:latin typeface="Verdana Pro Bold"/>
                  <a:ea typeface="Verdana Pro Bold"/>
                  <a:cs typeface="Verdana Pro Bold"/>
                  <a:sym typeface="Verdana Pro Bold"/>
                </a:rPr>
                <a:t>4</a:t>
              </a:r>
            </a:p>
          </p:txBody>
        </p:sp>
        <p:sp>
          <p:nvSpPr>
            <p:cNvPr id="38" name="TextBox 38"/>
            <p:cNvSpPr txBox="1"/>
            <p:nvPr/>
          </p:nvSpPr>
          <p:spPr>
            <a:xfrm>
              <a:off x="734192" y="-28575"/>
              <a:ext cx="6662679" cy="342689"/>
            </a:xfrm>
            <a:prstGeom prst="rect">
              <a:avLst/>
            </a:prstGeom>
          </p:spPr>
          <p:txBody>
            <a:bodyPr lIns="0" tIns="0" rIns="0" bIns="0" rtlCol="0" anchor="t">
              <a:spAutoFit/>
            </a:bodyPr>
            <a:lstStyle/>
            <a:p>
              <a:pPr algn="l">
                <a:lnSpc>
                  <a:spcPts val="2239"/>
                </a:lnSpc>
              </a:pPr>
              <a:r>
                <a:rPr lang="en-US" sz="1599" b="1">
                  <a:solidFill>
                    <a:srgbClr val="E62A31"/>
                  </a:solidFill>
                  <a:latin typeface="Verdana Pro Bold"/>
                  <a:ea typeface="Verdana Pro Bold"/>
                  <a:cs typeface="Verdana Pro Bold"/>
                  <a:sym typeface="Verdana Pro Bold"/>
                </a:rPr>
                <a:t>Forslag til ny struktur - stærkere sammen</a:t>
              </a:r>
            </a:p>
          </p:txBody>
        </p:sp>
        <p:sp>
          <p:nvSpPr>
            <p:cNvPr id="39" name="TextBox 39"/>
            <p:cNvSpPr txBox="1"/>
            <p:nvPr/>
          </p:nvSpPr>
          <p:spPr>
            <a:xfrm>
              <a:off x="734192" y="352879"/>
              <a:ext cx="12947448" cy="311362"/>
            </a:xfrm>
            <a:prstGeom prst="rect">
              <a:avLst/>
            </a:prstGeom>
          </p:spPr>
          <p:txBody>
            <a:bodyPr lIns="0" tIns="0" rIns="0" bIns="0" rtlCol="0" anchor="t">
              <a:spAutoFit/>
            </a:bodyPr>
            <a:lstStyle/>
            <a:p>
              <a:pPr algn="l">
                <a:lnSpc>
                  <a:spcPts val="1959"/>
                </a:lnSpc>
              </a:pPr>
              <a:r>
                <a:rPr lang="en-US" sz="1399">
                  <a:solidFill>
                    <a:srgbClr val="151311"/>
                  </a:solidFill>
                  <a:latin typeface="Verdana Pro"/>
                  <a:ea typeface="Verdana Pro"/>
                  <a:cs typeface="Verdana Pro"/>
                  <a:sym typeface="Verdana Pro"/>
                </a:rPr>
                <a:t>Hierarkiet og rollerne i forslaget: 1) Landsmødet, 2) Hovedbestyrelsen, 3) Regionerne og 4) Afdelingerne.</a:t>
              </a:r>
            </a:p>
          </p:txBody>
        </p:sp>
      </p:grpSp>
      <p:grpSp>
        <p:nvGrpSpPr>
          <p:cNvPr id="40" name="Group 40"/>
          <p:cNvGrpSpPr/>
          <p:nvPr/>
        </p:nvGrpSpPr>
        <p:grpSpPr>
          <a:xfrm>
            <a:off x="1501872" y="6805396"/>
            <a:ext cx="8047760" cy="498181"/>
            <a:chOff x="0" y="0"/>
            <a:chExt cx="10730346" cy="664241"/>
          </a:xfrm>
        </p:grpSpPr>
        <p:grpSp>
          <p:nvGrpSpPr>
            <p:cNvPr id="41" name="Group 41"/>
            <p:cNvGrpSpPr/>
            <p:nvPr/>
          </p:nvGrpSpPr>
          <p:grpSpPr>
            <a:xfrm>
              <a:off x="0" y="0"/>
              <a:ext cx="572455" cy="643529"/>
              <a:chOff x="0" y="0"/>
              <a:chExt cx="113077" cy="127117"/>
            </a:xfrm>
          </p:grpSpPr>
          <p:sp>
            <p:nvSpPr>
              <p:cNvPr id="42" name="Freeform 42"/>
              <p:cNvSpPr/>
              <p:nvPr/>
            </p:nvSpPr>
            <p:spPr>
              <a:xfrm>
                <a:off x="0" y="0"/>
                <a:ext cx="113077" cy="127117"/>
              </a:xfrm>
              <a:custGeom>
                <a:avLst/>
                <a:gdLst/>
                <a:ahLst/>
                <a:cxnLst/>
                <a:rect l="l" t="t" r="r" b="b"/>
                <a:pathLst>
                  <a:path w="113077" h="127117">
                    <a:moveTo>
                      <a:pt x="56539" y="0"/>
                    </a:moveTo>
                    <a:lnTo>
                      <a:pt x="56539" y="0"/>
                    </a:lnTo>
                    <a:cubicBezTo>
                      <a:pt x="87764" y="0"/>
                      <a:pt x="113077" y="25313"/>
                      <a:pt x="113077" y="56539"/>
                    </a:cubicBezTo>
                    <a:lnTo>
                      <a:pt x="113077" y="70578"/>
                    </a:lnTo>
                    <a:cubicBezTo>
                      <a:pt x="113077" y="85573"/>
                      <a:pt x="107121" y="99954"/>
                      <a:pt x="96518" y="110557"/>
                    </a:cubicBezTo>
                    <a:cubicBezTo>
                      <a:pt x="85915" y="121160"/>
                      <a:pt x="71534" y="127117"/>
                      <a:pt x="56539" y="127117"/>
                    </a:cubicBezTo>
                    <a:lnTo>
                      <a:pt x="56539" y="127117"/>
                    </a:lnTo>
                    <a:cubicBezTo>
                      <a:pt x="25313" y="127117"/>
                      <a:pt x="0" y="101803"/>
                      <a:pt x="0" y="70578"/>
                    </a:cubicBezTo>
                    <a:lnTo>
                      <a:pt x="0" y="56539"/>
                    </a:lnTo>
                    <a:cubicBezTo>
                      <a:pt x="0" y="41544"/>
                      <a:pt x="5957" y="27163"/>
                      <a:pt x="16560" y="16560"/>
                    </a:cubicBezTo>
                    <a:cubicBezTo>
                      <a:pt x="27163" y="5957"/>
                      <a:pt x="41544" y="0"/>
                      <a:pt x="56539" y="0"/>
                    </a:cubicBezTo>
                    <a:close/>
                  </a:path>
                </a:pathLst>
              </a:custGeom>
              <a:solidFill>
                <a:srgbClr val="000000">
                  <a:alpha val="0"/>
                </a:srgbClr>
              </a:solidFill>
              <a:ln w="38100" cap="rnd">
                <a:solidFill>
                  <a:srgbClr val="E62A31"/>
                </a:solidFill>
                <a:prstDash val="solid"/>
                <a:round/>
              </a:ln>
            </p:spPr>
            <p:txBody>
              <a:bodyPr/>
              <a:lstStyle/>
              <a:p>
                <a:endParaRPr lang="da-DK"/>
              </a:p>
            </p:txBody>
          </p:sp>
          <p:sp>
            <p:nvSpPr>
              <p:cNvPr id="43" name="TextBox 43"/>
              <p:cNvSpPr txBox="1"/>
              <p:nvPr/>
            </p:nvSpPr>
            <p:spPr>
              <a:xfrm>
                <a:off x="0" y="-38100"/>
                <a:ext cx="113077" cy="165217"/>
              </a:xfrm>
              <a:prstGeom prst="rect">
                <a:avLst/>
              </a:prstGeom>
            </p:spPr>
            <p:txBody>
              <a:bodyPr lIns="50800" tIns="50800" rIns="50800" bIns="50800" rtlCol="0" anchor="ctr"/>
              <a:lstStyle/>
              <a:p>
                <a:pPr algn="ctr">
                  <a:lnSpc>
                    <a:spcPts val="2729"/>
                  </a:lnSpc>
                </a:pPr>
                <a:endParaRPr/>
              </a:p>
            </p:txBody>
          </p:sp>
        </p:grpSp>
        <p:sp>
          <p:nvSpPr>
            <p:cNvPr id="44" name="TextBox 44"/>
            <p:cNvSpPr txBox="1"/>
            <p:nvPr/>
          </p:nvSpPr>
          <p:spPr>
            <a:xfrm>
              <a:off x="71818" y="82581"/>
              <a:ext cx="428818" cy="440267"/>
            </a:xfrm>
            <a:prstGeom prst="rect">
              <a:avLst/>
            </a:prstGeom>
          </p:spPr>
          <p:txBody>
            <a:bodyPr lIns="0" tIns="0" rIns="0" bIns="0" rtlCol="0" anchor="t">
              <a:spAutoFit/>
            </a:bodyPr>
            <a:lstStyle/>
            <a:p>
              <a:pPr algn="ctr">
                <a:lnSpc>
                  <a:spcPts val="2800"/>
                </a:lnSpc>
              </a:pPr>
              <a:r>
                <a:rPr lang="en-US" sz="2000" b="1">
                  <a:solidFill>
                    <a:srgbClr val="E62A31"/>
                  </a:solidFill>
                  <a:latin typeface="Verdana Pro Bold"/>
                  <a:ea typeface="Verdana Pro Bold"/>
                  <a:cs typeface="Verdana Pro Bold"/>
                  <a:sym typeface="Verdana Pro Bold"/>
                </a:rPr>
                <a:t>5</a:t>
              </a:r>
            </a:p>
          </p:txBody>
        </p:sp>
        <p:sp>
          <p:nvSpPr>
            <p:cNvPr id="45" name="TextBox 45"/>
            <p:cNvSpPr txBox="1"/>
            <p:nvPr/>
          </p:nvSpPr>
          <p:spPr>
            <a:xfrm>
              <a:off x="734192" y="-28575"/>
              <a:ext cx="7405811" cy="342689"/>
            </a:xfrm>
            <a:prstGeom prst="rect">
              <a:avLst/>
            </a:prstGeom>
          </p:spPr>
          <p:txBody>
            <a:bodyPr lIns="0" tIns="0" rIns="0" bIns="0" rtlCol="0" anchor="t">
              <a:spAutoFit/>
            </a:bodyPr>
            <a:lstStyle/>
            <a:p>
              <a:pPr algn="l">
                <a:lnSpc>
                  <a:spcPts val="2239"/>
                </a:lnSpc>
              </a:pPr>
              <a:r>
                <a:rPr lang="en-US" sz="1599" b="1">
                  <a:solidFill>
                    <a:srgbClr val="E62A31"/>
                  </a:solidFill>
                  <a:latin typeface="Verdana Pro Bold"/>
                  <a:ea typeface="Verdana Pro Bold"/>
                  <a:cs typeface="Verdana Pro Bold"/>
                  <a:sym typeface="Verdana Pro Bold"/>
                </a:rPr>
                <a:t>Hovedpunkter i strukturforslaget - kort fortalt</a:t>
              </a:r>
            </a:p>
          </p:txBody>
        </p:sp>
        <p:sp>
          <p:nvSpPr>
            <p:cNvPr id="46" name="TextBox 46"/>
            <p:cNvSpPr txBox="1"/>
            <p:nvPr/>
          </p:nvSpPr>
          <p:spPr>
            <a:xfrm>
              <a:off x="734192" y="352879"/>
              <a:ext cx="9996154" cy="311362"/>
            </a:xfrm>
            <a:prstGeom prst="rect">
              <a:avLst/>
            </a:prstGeom>
          </p:spPr>
          <p:txBody>
            <a:bodyPr lIns="0" tIns="0" rIns="0" bIns="0" rtlCol="0" anchor="t">
              <a:spAutoFit/>
            </a:bodyPr>
            <a:lstStyle/>
            <a:p>
              <a:pPr algn="l">
                <a:lnSpc>
                  <a:spcPts val="1959"/>
                </a:lnSpc>
              </a:pPr>
              <a:r>
                <a:rPr lang="en-US" sz="1399">
                  <a:solidFill>
                    <a:srgbClr val="151311"/>
                  </a:solidFill>
                  <a:latin typeface="Verdana Pro"/>
                  <a:ea typeface="Verdana Pro"/>
                  <a:cs typeface="Verdana Pro"/>
                  <a:sym typeface="Verdana Pro"/>
                </a:rPr>
                <a:t>Opsummering af de vigtigste ændringer og drøftelsesspørgsmål til afdelingerne.</a:t>
              </a:r>
            </a:p>
          </p:txBody>
        </p:sp>
      </p:grpSp>
      <p:grpSp>
        <p:nvGrpSpPr>
          <p:cNvPr id="47" name="Group 47"/>
          <p:cNvGrpSpPr/>
          <p:nvPr/>
        </p:nvGrpSpPr>
        <p:grpSpPr>
          <a:xfrm>
            <a:off x="1501872" y="7579802"/>
            <a:ext cx="7633729" cy="498181"/>
            <a:chOff x="0" y="0"/>
            <a:chExt cx="10178306" cy="664241"/>
          </a:xfrm>
        </p:grpSpPr>
        <p:grpSp>
          <p:nvGrpSpPr>
            <p:cNvPr id="48" name="Group 48"/>
            <p:cNvGrpSpPr/>
            <p:nvPr/>
          </p:nvGrpSpPr>
          <p:grpSpPr>
            <a:xfrm>
              <a:off x="0" y="0"/>
              <a:ext cx="572455" cy="643529"/>
              <a:chOff x="0" y="0"/>
              <a:chExt cx="113077" cy="127117"/>
            </a:xfrm>
          </p:grpSpPr>
          <p:sp>
            <p:nvSpPr>
              <p:cNvPr id="49" name="Freeform 49"/>
              <p:cNvSpPr/>
              <p:nvPr/>
            </p:nvSpPr>
            <p:spPr>
              <a:xfrm>
                <a:off x="0" y="0"/>
                <a:ext cx="113077" cy="127117"/>
              </a:xfrm>
              <a:custGeom>
                <a:avLst/>
                <a:gdLst/>
                <a:ahLst/>
                <a:cxnLst/>
                <a:rect l="l" t="t" r="r" b="b"/>
                <a:pathLst>
                  <a:path w="113077" h="127117">
                    <a:moveTo>
                      <a:pt x="56539" y="0"/>
                    </a:moveTo>
                    <a:lnTo>
                      <a:pt x="56539" y="0"/>
                    </a:lnTo>
                    <a:cubicBezTo>
                      <a:pt x="87764" y="0"/>
                      <a:pt x="113077" y="25313"/>
                      <a:pt x="113077" y="56539"/>
                    </a:cubicBezTo>
                    <a:lnTo>
                      <a:pt x="113077" y="70578"/>
                    </a:lnTo>
                    <a:cubicBezTo>
                      <a:pt x="113077" y="85573"/>
                      <a:pt x="107121" y="99954"/>
                      <a:pt x="96518" y="110557"/>
                    </a:cubicBezTo>
                    <a:cubicBezTo>
                      <a:pt x="85915" y="121160"/>
                      <a:pt x="71534" y="127117"/>
                      <a:pt x="56539" y="127117"/>
                    </a:cubicBezTo>
                    <a:lnTo>
                      <a:pt x="56539" y="127117"/>
                    </a:lnTo>
                    <a:cubicBezTo>
                      <a:pt x="25313" y="127117"/>
                      <a:pt x="0" y="101803"/>
                      <a:pt x="0" y="70578"/>
                    </a:cubicBezTo>
                    <a:lnTo>
                      <a:pt x="0" y="56539"/>
                    </a:lnTo>
                    <a:cubicBezTo>
                      <a:pt x="0" y="41544"/>
                      <a:pt x="5957" y="27163"/>
                      <a:pt x="16560" y="16560"/>
                    </a:cubicBezTo>
                    <a:cubicBezTo>
                      <a:pt x="27163" y="5957"/>
                      <a:pt x="41544" y="0"/>
                      <a:pt x="56539" y="0"/>
                    </a:cubicBezTo>
                    <a:close/>
                  </a:path>
                </a:pathLst>
              </a:custGeom>
              <a:solidFill>
                <a:srgbClr val="000000">
                  <a:alpha val="0"/>
                </a:srgbClr>
              </a:solidFill>
              <a:ln w="38100" cap="rnd">
                <a:solidFill>
                  <a:srgbClr val="E62A31"/>
                </a:solidFill>
                <a:prstDash val="solid"/>
                <a:round/>
              </a:ln>
            </p:spPr>
            <p:txBody>
              <a:bodyPr/>
              <a:lstStyle/>
              <a:p>
                <a:endParaRPr lang="da-DK"/>
              </a:p>
            </p:txBody>
          </p:sp>
          <p:sp>
            <p:nvSpPr>
              <p:cNvPr id="50" name="TextBox 50"/>
              <p:cNvSpPr txBox="1"/>
              <p:nvPr/>
            </p:nvSpPr>
            <p:spPr>
              <a:xfrm>
                <a:off x="0" y="-38100"/>
                <a:ext cx="113077" cy="165217"/>
              </a:xfrm>
              <a:prstGeom prst="rect">
                <a:avLst/>
              </a:prstGeom>
            </p:spPr>
            <p:txBody>
              <a:bodyPr lIns="50800" tIns="50800" rIns="50800" bIns="50800" rtlCol="0" anchor="ctr"/>
              <a:lstStyle/>
              <a:p>
                <a:pPr algn="ctr">
                  <a:lnSpc>
                    <a:spcPts val="2729"/>
                  </a:lnSpc>
                </a:pPr>
                <a:endParaRPr/>
              </a:p>
            </p:txBody>
          </p:sp>
        </p:grpSp>
        <p:sp>
          <p:nvSpPr>
            <p:cNvPr id="51" name="TextBox 51"/>
            <p:cNvSpPr txBox="1"/>
            <p:nvPr/>
          </p:nvSpPr>
          <p:spPr>
            <a:xfrm>
              <a:off x="71818" y="82581"/>
              <a:ext cx="428818" cy="440267"/>
            </a:xfrm>
            <a:prstGeom prst="rect">
              <a:avLst/>
            </a:prstGeom>
          </p:spPr>
          <p:txBody>
            <a:bodyPr lIns="0" tIns="0" rIns="0" bIns="0" rtlCol="0" anchor="t">
              <a:spAutoFit/>
            </a:bodyPr>
            <a:lstStyle/>
            <a:p>
              <a:pPr algn="ctr">
                <a:lnSpc>
                  <a:spcPts val="2800"/>
                </a:lnSpc>
              </a:pPr>
              <a:r>
                <a:rPr lang="en-US" sz="2000" b="1">
                  <a:solidFill>
                    <a:srgbClr val="E62A31"/>
                  </a:solidFill>
                  <a:latin typeface="Verdana Pro Bold"/>
                  <a:ea typeface="Verdana Pro Bold"/>
                  <a:cs typeface="Verdana Pro Bold"/>
                  <a:sym typeface="Verdana Pro Bold"/>
                </a:rPr>
                <a:t>6</a:t>
              </a:r>
            </a:p>
          </p:txBody>
        </p:sp>
        <p:sp>
          <p:nvSpPr>
            <p:cNvPr id="52" name="TextBox 52"/>
            <p:cNvSpPr txBox="1"/>
            <p:nvPr/>
          </p:nvSpPr>
          <p:spPr>
            <a:xfrm>
              <a:off x="734192" y="-28575"/>
              <a:ext cx="9444114" cy="342689"/>
            </a:xfrm>
            <a:prstGeom prst="rect">
              <a:avLst/>
            </a:prstGeom>
          </p:spPr>
          <p:txBody>
            <a:bodyPr lIns="0" tIns="0" rIns="0" bIns="0" rtlCol="0" anchor="t">
              <a:spAutoFit/>
            </a:bodyPr>
            <a:lstStyle/>
            <a:p>
              <a:pPr algn="l">
                <a:lnSpc>
                  <a:spcPts val="2239"/>
                </a:lnSpc>
              </a:pPr>
              <a:r>
                <a:rPr lang="en-US" sz="1599" b="1">
                  <a:solidFill>
                    <a:srgbClr val="E62A31"/>
                  </a:solidFill>
                  <a:latin typeface="Verdana Pro Bold"/>
                  <a:ea typeface="Verdana Pro Bold"/>
                  <a:cs typeface="Verdana Pro Bold"/>
                  <a:sym typeface="Verdana Pro Bold"/>
                </a:rPr>
                <a:t>Forslag til ny kontingentmodel - enkel, retfærdig og fælles</a:t>
              </a:r>
            </a:p>
          </p:txBody>
        </p:sp>
        <p:sp>
          <p:nvSpPr>
            <p:cNvPr id="53" name="TextBox 53"/>
            <p:cNvSpPr txBox="1"/>
            <p:nvPr/>
          </p:nvSpPr>
          <p:spPr>
            <a:xfrm>
              <a:off x="734192" y="352879"/>
              <a:ext cx="8424962" cy="311362"/>
            </a:xfrm>
            <a:prstGeom prst="rect">
              <a:avLst/>
            </a:prstGeom>
          </p:spPr>
          <p:txBody>
            <a:bodyPr lIns="0" tIns="0" rIns="0" bIns="0" rtlCol="0" anchor="t">
              <a:spAutoFit/>
            </a:bodyPr>
            <a:lstStyle/>
            <a:p>
              <a:pPr algn="l">
                <a:lnSpc>
                  <a:spcPts val="1959"/>
                </a:lnSpc>
              </a:pPr>
              <a:r>
                <a:rPr lang="en-US" sz="1399">
                  <a:solidFill>
                    <a:srgbClr val="151311"/>
                  </a:solidFill>
                  <a:latin typeface="Verdana Pro"/>
                  <a:ea typeface="Verdana Pro"/>
                  <a:cs typeface="Verdana Pro"/>
                  <a:sym typeface="Verdana Pro"/>
                </a:rPr>
                <a:t>Beskrivelse af kontingentmodellen, medlemskategorier og fordeling.</a:t>
              </a:r>
            </a:p>
          </p:txBody>
        </p:sp>
      </p:grpSp>
      <p:grpSp>
        <p:nvGrpSpPr>
          <p:cNvPr id="54" name="Group 54"/>
          <p:cNvGrpSpPr/>
          <p:nvPr/>
        </p:nvGrpSpPr>
        <p:grpSpPr>
          <a:xfrm>
            <a:off x="1501872" y="8354208"/>
            <a:ext cx="7187851" cy="498181"/>
            <a:chOff x="0" y="0"/>
            <a:chExt cx="9583801" cy="664241"/>
          </a:xfrm>
        </p:grpSpPr>
        <p:grpSp>
          <p:nvGrpSpPr>
            <p:cNvPr id="55" name="Group 55"/>
            <p:cNvGrpSpPr/>
            <p:nvPr/>
          </p:nvGrpSpPr>
          <p:grpSpPr>
            <a:xfrm>
              <a:off x="0" y="0"/>
              <a:ext cx="572455" cy="643529"/>
              <a:chOff x="0" y="0"/>
              <a:chExt cx="113077" cy="127117"/>
            </a:xfrm>
          </p:grpSpPr>
          <p:sp>
            <p:nvSpPr>
              <p:cNvPr id="56" name="Freeform 56"/>
              <p:cNvSpPr/>
              <p:nvPr/>
            </p:nvSpPr>
            <p:spPr>
              <a:xfrm>
                <a:off x="0" y="0"/>
                <a:ext cx="113077" cy="127117"/>
              </a:xfrm>
              <a:custGeom>
                <a:avLst/>
                <a:gdLst/>
                <a:ahLst/>
                <a:cxnLst/>
                <a:rect l="l" t="t" r="r" b="b"/>
                <a:pathLst>
                  <a:path w="113077" h="127117">
                    <a:moveTo>
                      <a:pt x="56539" y="0"/>
                    </a:moveTo>
                    <a:lnTo>
                      <a:pt x="56539" y="0"/>
                    </a:lnTo>
                    <a:cubicBezTo>
                      <a:pt x="87764" y="0"/>
                      <a:pt x="113077" y="25313"/>
                      <a:pt x="113077" y="56539"/>
                    </a:cubicBezTo>
                    <a:lnTo>
                      <a:pt x="113077" y="70578"/>
                    </a:lnTo>
                    <a:cubicBezTo>
                      <a:pt x="113077" y="85573"/>
                      <a:pt x="107121" y="99954"/>
                      <a:pt x="96518" y="110557"/>
                    </a:cubicBezTo>
                    <a:cubicBezTo>
                      <a:pt x="85915" y="121160"/>
                      <a:pt x="71534" y="127117"/>
                      <a:pt x="56539" y="127117"/>
                    </a:cubicBezTo>
                    <a:lnTo>
                      <a:pt x="56539" y="127117"/>
                    </a:lnTo>
                    <a:cubicBezTo>
                      <a:pt x="25313" y="127117"/>
                      <a:pt x="0" y="101803"/>
                      <a:pt x="0" y="70578"/>
                    </a:cubicBezTo>
                    <a:lnTo>
                      <a:pt x="0" y="56539"/>
                    </a:lnTo>
                    <a:cubicBezTo>
                      <a:pt x="0" y="41544"/>
                      <a:pt x="5957" y="27163"/>
                      <a:pt x="16560" y="16560"/>
                    </a:cubicBezTo>
                    <a:cubicBezTo>
                      <a:pt x="27163" y="5957"/>
                      <a:pt x="41544" y="0"/>
                      <a:pt x="56539" y="0"/>
                    </a:cubicBezTo>
                    <a:close/>
                  </a:path>
                </a:pathLst>
              </a:custGeom>
              <a:solidFill>
                <a:srgbClr val="000000">
                  <a:alpha val="0"/>
                </a:srgbClr>
              </a:solidFill>
              <a:ln w="38100" cap="rnd">
                <a:solidFill>
                  <a:srgbClr val="E62A31"/>
                </a:solidFill>
                <a:prstDash val="solid"/>
                <a:round/>
              </a:ln>
            </p:spPr>
            <p:txBody>
              <a:bodyPr/>
              <a:lstStyle/>
              <a:p>
                <a:endParaRPr lang="da-DK"/>
              </a:p>
            </p:txBody>
          </p:sp>
          <p:sp>
            <p:nvSpPr>
              <p:cNvPr id="57" name="TextBox 57"/>
              <p:cNvSpPr txBox="1"/>
              <p:nvPr/>
            </p:nvSpPr>
            <p:spPr>
              <a:xfrm>
                <a:off x="0" y="-38100"/>
                <a:ext cx="113077" cy="165217"/>
              </a:xfrm>
              <a:prstGeom prst="rect">
                <a:avLst/>
              </a:prstGeom>
            </p:spPr>
            <p:txBody>
              <a:bodyPr lIns="50800" tIns="50800" rIns="50800" bIns="50800" rtlCol="0" anchor="ctr"/>
              <a:lstStyle/>
              <a:p>
                <a:pPr algn="ctr">
                  <a:lnSpc>
                    <a:spcPts val="2729"/>
                  </a:lnSpc>
                </a:pPr>
                <a:endParaRPr/>
              </a:p>
            </p:txBody>
          </p:sp>
        </p:grpSp>
        <p:sp>
          <p:nvSpPr>
            <p:cNvPr id="58" name="TextBox 58"/>
            <p:cNvSpPr txBox="1"/>
            <p:nvPr/>
          </p:nvSpPr>
          <p:spPr>
            <a:xfrm>
              <a:off x="71818" y="82581"/>
              <a:ext cx="428818" cy="440267"/>
            </a:xfrm>
            <a:prstGeom prst="rect">
              <a:avLst/>
            </a:prstGeom>
          </p:spPr>
          <p:txBody>
            <a:bodyPr lIns="0" tIns="0" rIns="0" bIns="0" rtlCol="0" anchor="t">
              <a:spAutoFit/>
            </a:bodyPr>
            <a:lstStyle/>
            <a:p>
              <a:pPr algn="ctr">
                <a:lnSpc>
                  <a:spcPts val="2800"/>
                </a:lnSpc>
              </a:pPr>
              <a:r>
                <a:rPr lang="en-US" sz="2000" b="1">
                  <a:solidFill>
                    <a:srgbClr val="E62A31"/>
                  </a:solidFill>
                  <a:latin typeface="Verdana Pro Bold"/>
                  <a:ea typeface="Verdana Pro Bold"/>
                  <a:cs typeface="Verdana Pro Bold"/>
                  <a:sym typeface="Verdana Pro Bold"/>
                </a:rPr>
                <a:t>7</a:t>
              </a:r>
            </a:p>
          </p:txBody>
        </p:sp>
        <p:sp>
          <p:nvSpPr>
            <p:cNvPr id="59" name="TextBox 59"/>
            <p:cNvSpPr txBox="1"/>
            <p:nvPr/>
          </p:nvSpPr>
          <p:spPr>
            <a:xfrm>
              <a:off x="734192" y="-28575"/>
              <a:ext cx="8849609" cy="342689"/>
            </a:xfrm>
            <a:prstGeom prst="rect">
              <a:avLst/>
            </a:prstGeom>
          </p:spPr>
          <p:txBody>
            <a:bodyPr lIns="0" tIns="0" rIns="0" bIns="0" rtlCol="0" anchor="t">
              <a:spAutoFit/>
            </a:bodyPr>
            <a:lstStyle/>
            <a:p>
              <a:pPr algn="l">
                <a:lnSpc>
                  <a:spcPts val="2239"/>
                </a:lnSpc>
              </a:pPr>
              <a:r>
                <a:rPr lang="en-US" sz="1599" b="1">
                  <a:solidFill>
                    <a:srgbClr val="E62A31"/>
                  </a:solidFill>
                  <a:latin typeface="Verdana Pro Bold"/>
                  <a:ea typeface="Verdana Pro Bold"/>
                  <a:cs typeface="Verdana Pro Bold"/>
                  <a:sym typeface="Verdana Pro Bold"/>
                </a:rPr>
                <a:t>Sammen om Fremtiden - det handler om vores fællesskab</a:t>
              </a:r>
            </a:p>
          </p:txBody>
        </p:sp>
        <p:sp>
          <p:nvSpPr>
            <p:cNvPr id="60" name="TextBox 60"/>
            <p:cNvSpPr txBox="1"/>
            <p:nvPr/>
          </p:nvSpPr>
          <p:spPr>
            <a:xfrm>
              <a:off x="734192" y="352879"/>
              <a:ext cx="8424962" cy="311362"/>
            </a:xfrm>
            <a:prstGeom prst="rect">
              <a:avLst/>
            </a:prstGeom>
          </p:spPr>
          <p:txBody>
            <a:bodyPr lIns="0" tIns="0" rIns="0" bIns="0" rtlCol="0" anchor="t">
              <a:spAutoFit/>
            </a:bodyPr>
            <a:lstStyle/>
            <a:p>
              <a:pPr algn="l">
                <a:lnSpc>
                  <a:spcPts val="1959"/>
                </a:lnSpc>
              </a:pPr>
              <a:r>
                <a:rPr lang="en-US" sz="1399">
                  <a:solidFill>
                    <a:srgbClr val="151311"/>
                  </a:solidFill>
                  <a:latin typeface="Verdana Pro"/>
                  <a:ea typeface="Verdana Pro"/>
                  <a:cs typeface="Verdana Pro"/>
                  <a:sym typeface="Verdana Pro"/>
                </a:rPr>
                <a:t>Visionen bag forandringen - generation for generation.</a:t>
              </a:r>
            </a:p>
          </p:txBody>
        </p:sp>
      </p:grpSp>
      <p:grpSp>
        <p:nvGrpSpPr>
          <p:cNvPr id="61" name="Group 61"/>
          <p:cNvGrpSpPr/>
          <p:nvPr/>
        </p:nvGrpSpPr>
        <p:grpSpPr>
          <a:xfrm>
            <a:off x="1501872" y="9128613"/>
            <a:ext cx="7777048" cy="498181"/>
            <a:chOff x="0" y="0"/>
            <a:chExt cx="10369397" cy="664241"/>
          </a:xfrm>
        </p:grpSpPr>
        <p:grpSp>
          <p:nvGrpSpPr>
            <p:cNvPr id="62" name="Group 62"/>
            <p:cNvGrpSpPr/>
            <p:nvPr/>
          </p:nvGrpSpPr>
          <p:grpSpPr>
            <a:xfrm>
              <a:off x="0" y="0"/>
              <a:ext cx="572455" cy="643529"/>
              <a:chOff x="0" y="0"/>
              <a:chExt cx="113077" cy="127117"/>
            </a:xfrm>
          </p:grpSpPr>
          <p:sp>
            <p:nvSpPr>
              <p:cNvPr id="63" name="Freeform 63"/>
              <p:cNvSpPr/>
              <p:nvPr/>
            </p:nvSpPr>
            <p:spPr>
              <a:xfrm>
                <a:off x="0" y="0"/>
                <a:ext cx="113077" cy="127117"/>
              </a:xfrm>
              <a:custGeom>
                <a:avLst/>
                <a:gdLst/>
                <a:ahLst/>
                <a:cxnLst/>
                <a:rect l="l" t="t" r="r" b="b"/>
                <a:pathLst>
                  <a:path w="113077" h="127117">
                    <a:moveTo>
                      <a:pt x="56539" y="0"/>
                    </a:moveTo>
                    <a:lnTo>
                      <a:pt x="56539" y="0"/>
                    </a:lnTo>
                    <a:cubicBezTo>
                      <a:pt x="87764" y="0"/>
                      <a:pt x="113077" y="25313"/>
                      <a:pt x="113077" y="56539"/>
                    </a:cubicBezTo>
                    <a:lnTo>
                      <a:pt x="113077" y="70578"/>
                    </a:lnTo>
                    <a:cubicBezTo>
                      <a:pt x="113077" y="85573"/>
                      <a:pt x="107121" y="99954"/>
                      <a:pt x="96518" y="110557"/>
                    </a:cubicBezTo>
                    <a:cubicBezTo>
                      <a:pt x="85915" y="121160"/>
                      <a:pt x="71534" y="127117"/>
                      <a:pt x="56539" y="127117"/>
                    </a:cubicBezTo>
                    <a:lnTo>
                      <a:pt x="56539" y="127117"/>
                    </a:lnTo>
                    <a:cubicBezTo>
                      <a:pt x="25313" y="127117"/>
                      <a:pt x="0" y="101803"/>
                      <a:pt x="0" y="70578"/>
                    </a:cubicBezTo>
                    <a:lnTo>
                      <a:pt x="0" y="56539"/>
                    </a:lnTo>
                    <a:cubicBezTo>
                      <a:pt x="0" y="41544"/>
                      <a:pt x="5957" y="27163"/>
                      <a:pt x="16560" y="16560"/>
                    </a:cubicBezTo>
                    <a:cubicBezTo>
                      <a:pt x="27163" y="5957"/>
                      <a:pt x="41544" y="0"/>
                      <a:pt x="56539" y="0"/>
                    </a:cubicBezTo>
                    <a:close/>
                  </a:path>
                </a:pathLst>
              </a:custGeom>
              <a:solidFill>
                <a:srgbClr val="000000">
                  <a:alpha val="0"/>
                </a:srgbClr>
              </a:solidFill>
              <a:ln w="38100" cap="rnd">
                <a:solidFill>
                  <a:srgbClr val="E62A31"/>
                </a:solidFill>
                <a:prstDash val="solid"/>
                <a:round/>
              </a:ln>
            </p:spPr>
            <p:txBody>
              <a:bodyPr/>
              <a:lstStyle/>
              <a:p>
                <a:endParaRPr lang="da-DK"/>
              </a:p>
            </p:txBody>
          </p:sp>
          <p:sp>
            <p:nvSpPr>
              <p:cNvPr id="64" name="TextBox 64"/>
              <p:cNvSpPr txBox="1"/>
              <p:nvPr/>
            </p:nvSpPr>
            <p:spPr>
              <a:xfrm>
                <a:off x="0" y="-38100"/>
                <a:ext cx="113077" cy="165217"/>
              </a:xfrm>
              <a:prstGeom prst="rect">
                <a:avLst/>
              </a:prstGeom>
            </p:spPr>
            <p:txBody>
              <a:bodyPr lIns="50800" tIns="50800" rIns="50800" bIns="50800" rtlCol="0" anchor="ctr"/>
              <a:lstStyle/>
              <a:p>
                <a:pPr algn="ctr">
                  <a:lnSpc>
                    <a:spcPts val="2729"/>
                  </a:lnSpc>
                </a:pPr>
                <a:endParaRPr/>
              </a:p>
            </p:txBody>
          </p:sp>
        </p:grpSp>
        <p:sp>
          <p:nvSpPr>
            <p:cNvPr id="65" name="TextBox 65"/>
            <p:cNvSpPr txBox="1"/>
            <p:nvPr/>
          </p:nvSpPr>
          <p:spPr>
            <a:xfrm>
              <a:off x="71818" y="82581"/>
              <a:ext cx="428818" cy="440267"/>
            </a:xfrm>
            <a:prstGeom prst="rect">
              <a:avLst/>
            </a:prstGeom>
          </p:spPr>
          <p:txBody>
            <a:bodyPr lIns="0" tIns="0" rIns="0" bIns="0" rtlCol="0" anchor="t">
              <a:spAutoFit/>
            </a:bodyPr>
            <a:lstStyle/>
            <a:p>
              <a:pPr algn="ctr">
                <a:lnSpc>
                  <a:spcPts val="2800"/>
                </a:lnSpc>
              </a:pPr>
              <a:r>
                <a:rPr lang="en-US" sz="2000" b="1">
                  <a:solidFill>
                    <a:srgbClr val="E62A31"/>
                  </a:solidFill>
                  <a:latin typeface="Verdana Pro Bold"/>
                  <a:ea typeface="Verdana Pro Bold"/>
                  <a:cs typeface="Verdana Pro Bold"/>
                  <a:sym typeface="Verdana Pro Bold"/>
                </a:rPr>
                <a:t>8</a:t>
              </a:r>
            </a:p>
          </p:txBody>
        </p:sp>
        <p:sp>
          <p:nvSpPr>
            <p:cNvPr id="66" name="TextBox 66"/>
            <p:cNvSpPr txBox="1"/>
            <p:nvPr/>
          </p:nvSpPr>
          <p:spPr>
            <a:xfrm>
              <a:off x="734192" y="-28575"/>
              <a:ext cx="9635205" cy="342689"/>
            </a:xfrm>
            <a:prstGeom prst="rect">
              <a:avLst/>
            </a:prstGeom>
          </p:spPr>
          <p:txBody>
            <a:bodyPr lIns="0" tIns="0" rIns="0" bIns="0" rtlCol="0" anchor="t">
              <a:spAutoFit/>
            </a:bodyPr>
            <a:lstStyle/>
            <a:p>
              <a:pPr algn="l">
                <a:lnSpc>
                  <a:spcPts val="2239"/>
                </a:lnSpc>
              </a:pPr>
              <a:r>
                <a:rPr lang="en-US" sz="1599" b="1">
                  <a:solidFill>
                    <a:srgbClr val="E62A31"/>
                  </a:solidFill>
                  <a:latin typeface="Verdana Pro Bold"/>
                  <a:ea typeface="Verdana Pro Bold"/>
                  <a:cs typeface="Verdana Pro Bold"/>
                  <a:sym typeface="Verdana Pro Bold"/>
                </a:rPr>
                <a:t>Tidsplan - sådan bevæger arbejdet sig frem mod landsmødet</a:t>
              </a:r>
            </a:p>
          </p:txBody>
        </p:sp>
        <p:sp>
          <p:nvSpPr>
            <p:cNvPr id="67" name="TextBox 67"/>
            <p:cNvSpPr txBox="1"/>
            <p:nvPr/>
          </p:nvSpPr>
          <p:spPr>
            <a:xfrm>
              <a:off x="734192" y="352879"/>
              <a:ext cx="8424962" cy="311362"/>
            </a:xfrm>
            <a:prstGeom prst="rect">
              <a:avLst/>
            </a:prstGeom>
          </p:spPr>
          <p:txBody>
            <a:bodyPr lIns="0" tIns="0" rIns="0" bIns="0" rtlCol="0" anchor="t">
              <a:spAutoFit/>
            </a:bodyPr>
            <a:lstStyle/>
            <a:p>
              <a:pPr algn="l">
                <a:lnSpc>
                  <a:spcPts val="1959"/>
                </a:lnSpc>
              </a:pPr>
              <a:r>
                <a:rPr lang="en-US" sz="1399">
                  <a:solidFill>
                    <a:srgbClr val="151311"/>
                  </a:solidFill>
                  <a:latin typeface="Verdana Pro"/>
                  <a:ea typeface="Verdana Pro"/>
                  <a:cs typeface="Verdana Pro"/>
                  <a:sym typeface="Verdana Pro"/>
                </a:rPr>
                <a:t>Overblik over proces og milepæle frem mod beslutningen i 2026.</a:t>
              </a:r>
            </a:p>
          </p:txBody>
        </p:sp>
      </p:grpSp>
      <p:sp>
        <p:nvSpPr>
          <p:cNvPr id="68" name="Freeform 68"/>
          <p:cNvSpPr/>
          <p:nvPr/>
        </p:nvSpPr>
        <p:spPr>
          <a:xfrm>
            <a:off x="1028700" y="3083886"/>
            <a:ext cx="326212" cy="331601"/>
          </a:xfrm>
          <a:custGeom>
            <a:avLst/>
            <a:gdLst/>
            <a:ahLst/>
            <a:cxnLst/>
            <a:rect l="l" t="t" r="r" b="b"/>
            <a:pathLst>
              <a:path w="326212" h="331601">
                <a:moveTo>
                  <a:pt x="0" y="0"/>
                </a:moveTo>
                <a:lnTo>
                  <a:pt x="326212" y="0"/>
                </a:lnTo>
                <a:lnTo>
                  <a:pt x="326212" y="331601"/>
                </a:lnTo>
                <a:lnTo>
                  <a:pt x="0" y="331601"/>
                </a:lnTo>
                <a:lnTo>
                  <a:pt x="0" y="0"/>
                </a:lnTo>
                <a:close/>
              </a:path>
            </a:pathLst>
          </a:custGeom>
          <a:blipFill>
            <a:blip r:embed="rId3"/>
            <a:stretch>
              <a:fillRect/>
            </a:stretch>
          </a:blipFill>
        </p:spPr>
        <p:txBody>
          <a:bodyPr/>
          <a:lstStyle/>
          <a:p>
            <a:endParaRPr lang="da-DK"/>
          </a:p>
        </p:txBody>
      </p:sp>
      <p:sp>
        <p:nvSpPr>
          <p:cNvPr id="69" name="Freeform 69"/>
          <p:cNvSpPr/>
          <p:nvPr/>
        </p:nvSpPr>
        <p:spPr>
          <a:xfrm>
            <a:off x="12461415" y="5625079"/>
            <a:ext cx="5016269" cy="4001715"/>
          </a:xfrm>
          <a:custGeom>
            <a:avLst/>
            <a:gdLst/>
            <a:ahLst/>
            <a:cxnLst/>
            <a:rect l="l" t="t" r="r" b="b"/>
            <a:pathLst>
              <a:path w="5016269" h="4001715">
                <a:moveTo>
                  <a:pt x="0" y="0"/>
                </a:moveTo>
                <a:lnTo>
                  <a:pt x="5016269" y="0"/>
                </a:lnTo>
                <a:lnTo>
                  <a:pt x="5016269" y="4001715"/>
                </a:lnTo>
                <a:lnTo>
                  <a:pt x="0" y="4001715"/>
                </a:lnTo>
                <a:lnTo>
                  <a:pt x="0" y="0"/>
                </a:lnTo>
                <a:close/>
              </a:path>
            </a:pathLst>
          </a:custGeom>
          <a:blipFill>
            <a:blip r:embed="rId4"/>
            <a:stretch>
              <a:fillRect/>
            </a:stretch>
          </a:blipFill>
        </p:spPr>
        <p:txBody>
          <a:bodyPr/>
          <a:lstStyle/>
          <a:p>
            <a:endParaRPr lang="da-DK"/>
          </a:p>
        </p:txBody>
      </p:sp>
      <p:sp>
        <p:nvSpPr>
          <p:cNvPr id="70" name="TextBox 70"/>
          <p:cNvSpPr txBox="1"/>
          <p:nvPr/>
        </p:nvSpPr>
        <p:spPr>
          <a:xfrm>
            <a:off x="1501872" y="2440948"/>
            <a:ext cx="16230600" cy="1266825"/>
          </a:xfrm>
          <a:prstGeom prst="rect">
            <a:avLst/>
          </a:prstGeom>
        </p:spPr>
        <p:txBody>
          <a:bodyPr lIns="0" tIns="0" rIns="0" bIns="0" rtlCol="0" anchor="t">
            <a:spAutoFit/>
          </a:bodyPr>
          <a:lstStyle/>
          <a:p>
            <a:pPr algn="l">
              <a:lnSpc>
                <a:spcPts val="2099"/>
              </a:lnSpc>
            </a:pPr>
            <a:r>
              <a:rPr lang="en-US" sz="1499">
                <a:solidFill>
                  <a:srgbClr val="000000"/>
                </a:solidFill>
                <a:latin typeface="Verdana Pro"/>
                <a:ea typeface="Verdana Pro"/>
                <a:cs typeface="Verdana Pro"/>
                <a:sym typeface="Verdana Pro"/>
              </a:rPr>
              <a:t>Dette oplæg består af otte hovedafsnit, som tilsammen udgør arbejdsgruppens forslag til DUI’s fremtidige struktur og kontingentmodel.</a:t>
            </a:r>
          </a:p>
          <a:p>
            <a:pPr algn="l">
              <a:lnSpc>
                <a:spcPts val="2099"/>
              </a:lnSpc>
            </a:pPr>
            <a:r>
              <a:rPr lang="en-US" sz="1499">
                <a:solidFill>
                  <a:srgbClr val="000000"/>
                </a:solidFill>
                <a:latin typeface="Verdana Pro"/>
                <a:ea typeface="Verdana Pro"/>
                <a:cs typeface="Verdana Pro"/>
                <a:sym typeface="Verdana Pro"/>
              </a:rPr>
              <a:t>Hvert afsnit kan læses for sig – men vi anbefaler, at I følger rækkefølgen fra 1 til 8.</a:t>
            </a:r>
          </a:p>
          <a:p>
            <a:pPr algn="l">
              <a:lnSpc>
                <a:spcPts val="2099"/>
              </a:lnSpc>
            </a:pPr>
            <a:endParaRPr lang="en-US" sz="1499">
              <a:solidFill>
                <a:srgbClr val="000000"/>
              </a:solidFill>
              <a:latin typeface="Verdana Pro"/>
              <a:ea typeface="Verdana Pro"/>
              <a:cs typeface="Verdana Pro"/>
              <a:sym typeface="Verdana Pro"/>
            </a:endParaRPr>
          </a:p>
          <a:p>
            <a:pPr algn="l">
              <a:lnSpc>
                <a:spcPts val="2099"/>
              </a:lnSpc>
            </a:pPr>
            <a:r>
              <a:rPr lang="en-US" sz="1499">
                <a:solidFill>
                  <a:srgbClr val="000000"/>
                </a:solidFill>
                <a:latin typeface="Verdana Pro"/>
                <a:ea typeface="Verdana Pro"/>
                <a:cs typeface="Verdana Pro"/>
                <a:sym typeface="Verdana Pro"/>
              </a:rPr>
              <a:t>Brug dispositionen som indholdsfortegnelse og arbejdsredskab, når I gennemgår materialet i jeres afdeling.</a:t>
            </a:r>
          </a:p>
          <a:p>
            <a:pPr algn="l">
              <a:lnSpc>
                <a:spcPts val="2099"/>
              </a:lnSpc>
            </a:pPr>
            <a:endParaRPr lang="en-US" sz="1499">
              <a:solidFill>
                <a:srgbClr val="000000"/>
              </a:solidFill>
              <a:latin typeface="Verdana Pro"/>
              <a:ea typeface="Verdana Pro"/>
              <a:cs typeface="Verdana Pro"/>
              <a:sym typeface="Verdana Pro"/>
            </a:endParaRPr>
          </a:p>
        </p:txBody>
      </p:sp>
      <p:sp>
        <p:nvSpPr>
          <p:cNvPr id="71" name="TextBox 71"/>
          <p:cNvSpPr txBox="1"/>
          <p:nvPr/>
        </p:nvSpPr>
        <p:spPr>
          <a:xfrm>
            <a:off x="1501872" y="1738878"/>
            <a:ext cx="11984493" cy="495300"/>
          </a:xfrm>
          <a:prstGeom prst="rect">
            <a:avLst/>
          </a:prstGeom>
        </p:spPr>
        <p:txBody>
          <a:bodyPr lIns="0" tIns="0" rIns="0" bIns="0" rtlCol="0" anchor="t">
            <a:spAutoFit/>
          </a:bodyPr>
          <a:lstStyle/>
          <a:p>
            <a:pPr algn="l">
              <a:lnSpc>
                <a:spcPts val="4199"/>
              </a:lnSpc>
            </a:pPr>
            <a:r>
              <a:rPr lang="en-US" sz="2999" b="1">
                <a:solidFill>
                  <a:srgbClr val="E62A31"/>
                </a:solidFill>
                <a:latin typeface="Verdana Pro Bold"/>
                <a:ea typeface="Verdana Pro Bold"/>
                <a:cs typeface="Verdana Pro Bold"/>
                <a:sym typeface="Verdana Pro Bold"/>
              </a:rPr>
              <a:t>Disposition</a:t>
            </a:r>
          </a:p>
        </p:txBody>
      </p:sp>
      <p:sp>
        <p:nvSpPr>
          <p:cNvPr id="72" name="TextBox 72"/>
          <p:cNvSpPr txBox="1"/>
          <p:nvPr/>
        </p:nvSpPr>
        <p:spPr>
          <a:xfrm>
            <a:off x="419398" y="9759416"/>
            <a:ext cx="1218605"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December 2025</a:t>
            </a:r>
          </a:p>
        </p:txBody>
      </p:sp>
      <p:sp>
        <p:nvSpPr>
          <p:cNvPr id="73" name="TextBox 73"/>
          <p:cNvSpPr txBox="1"/>
          <p:nvPr/>
        </p:nvSpPr>
        <p:spPr>
          <a:xfrm>
            <a:off x="17354845" y="9759416"/>
            <a:ext cx="482203"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Side 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59873" y="248396"/>
            <a:ext cx="17768254" cy="9790207"/>
            <a:chOff x="0" y="0"/>
            <a:chExt cx="4679705" cy="2578491"/>
          </a:xfrm>
        </p:grpSpPr>
        <p:sp>
          <p:nvSpPr>
            <p:cNvPr id="3" name="Freeform 3"/>
            <p:cNvSpPr/>
            <p:nvPr/>
          </p:nvSpPr>
          <p:spPr>
            <a:xfrm>
              <a:off x="0" y="0"/>
              <a:ext cx="4679705" cy="2578491"/>
            </a:xfrm>
            <a:custGeom>
              <a:avLst/>
              <a:gdLst/>
              <a:ahLst/>
              <a:cxnLst/>
              <a:rect l="l" t="t" r="r" b="b"/>
              <a:pathLst>
                <a:path w="4679705" h="2578491">
                  <a:moveTo>
                    <a:pt x="0" y="0"/>
                  </a:moveTo>
                  <a:lnTo>
                    <a:pt x="4679705" y="0"/>
                  </a:lnTo>
                  <a:lnTo>
                    <a:pt x="4679705" y="2578491"/>
                  </a:lnTo>
                  <a:lnTo>
                    <a:pt x="0" y="2578491"/>
                  </a:lnTo>
                  <a:close/>
                </a:path>
              </a:pathLst>
            </a:custGeom>
            <a:solidFill>
              <a:srgbClr val="FFFFFF"/>
            </a:solidFill>
          </p:spPr>
          <p:txBody>
            <a:bodyPr/>
            <a:lstStyle/>
            <a:p>
              <a:endParaRPr lang="da-DK"/>
            </a:p>
          </p:txBody>
        </p:sp>
        <p:sp>
          <p:nvSpPr>
            <p:cNvPr id="4" name="TextBox 4"/>
            <p:cNvSpPr txBox="1"/>
            <p:nvPr/>
          </p:nvSpPr>
          <p:spPr>
            <a:xfrm>
              <a:off x="0" y="-38100"/>
              <a:ext cx="4679705" cy="2616591"/>
            </a:xfrm>
            <a:prstGeom prst="rect">
              <a:avLst/>
            </a:prstGeom>
          </p:spPr>
          <p:txBody>
            <a:bodyPr lIns="50800" tIns="50800" rIns="50800" bIns="50800" rtlCol="0" anchor="ctr"/>
            <a:lstStyle/>
            <a:p>
              <a:pPr algn="ctr">
                <a:lnSpc>
                  <a:spcPts val="2729"/>
                </a:lnSpc>
              </a:pPr>
              <a:endParaRPr/>
            </a:p>
          </p:txBody>
        </p:sp>
      </p:grpSp>
      <p:grpSp>
        <p:nvGrpSpPr>
          <p:cNvPr id="5" name="Group 5"/>
          <p:cNvGrpSpPr/>
          <p:nvPr/>
        </p:nvGrpSpPr>
        <p:grpSpPr>
          <a:xfrm>
            <a:off x="259873" y="248396"/>
            <a:ext cx="17768254" cy="1047797"/>
            <a:chOff x="0" y="0"/>
            <a:chExt cx="4679705" cy="275963"/>
          </a:xfrm>
        </p:grpSpPr>
        <p:sp>
          <p:nvSpPr>
            <p:cNvPr id="6" name="Freeform 6"/>
            <p:cNvSpPr/>
            <p:nvPr/>
          </p:nvSpPr>
          <p:spPr>
            <a:xfrm>
              <a:off x="0" y="0"/>
              <a:ext cx="4679705" cy="275963"/>
            </a:xfrm>
            <a:custGeom>
              <a:avLst/>
              <a:gdLst/>
              <a:ahLst/>
              <a:cxnLst/>
              <a:rect l="l" t="t" r="r" b="b"/>
              <a:pathLst>
                <a:path w="4679705" h="275963">
                  <a:moveTo>
                    <a:pt x="0" y="0"/>
                  </a:moveTo>
                  <a:lnTo>
                    <a:pt x="4679705" y="0"/>
                  </a:lnTo>
                  <a:lnTo>
                    <a:pt x="4679705" y="275963"/>
                  </a:lnTo>
                  <a:lnTo>
                    <a:pt x="0" y="275963"/>
                  </a:lnTo>
                  <a:close/>
                </a:path>
              </a:pathLst>
            </a:custGeom>
            <a:solidFill>
              <a:srgbClr val="F8F1E0"/>
            </a:solidFill>
          </p:spPr>
          <p:txBody>
            <a:bodyPr/>
            <a:lstStyle/>
            <a:p>
              <a:endParaRPr lang="da-DK"/>
            </a:p>
          </p:txBody>
        </p:sp>
        <p:sp>
          <p:nvSpPr>
            <p:cNvPr id="7" name="TextBox 7"/>
            <p:cNvSpPr txBox="1"/>
            <p:nvPr/>
          </p:nvSpPr>
          <p:spPr>
            <a:xfrm>
              <a:off x="0" y="-38100"/>
              <a:ext cx="4679705" cy="314063"/>
            </a:xfrm>
            <a:prstGeom prst="rect">
              <a:avLst/>
            </a:prstGeom>
          </p:spPr>
          <p:txBody>
            <a:bodyPr lIns="50800" tIns="50800" rIns="50800" bIns="50800" rtlCol="0" anchor="ctr"/>
            <a:lstStyle/>
            <a:p>
              <a:pPr algn="ctr">
                <a:lnSpc>
                  <a:spcPts val="2729"/>
                </a:lnSpc>
              </a:pPr>
              <a:endParaRPr/>
            </a:p>
          </p:txBody>
        </p:sp>
      </p:grpSp>
      <p:grpSp>
        <p:nvGrpSpPr>
          <p:cNvPr id="8" name="Group 8"/>
          <p:cNvGrpSpPr/>
          <p:nvPr/>
        </p:nvGrpSpPr>
        <p:grpSpPr>
          <a:xfrm>
            <a:off x="0" y="1296193"/>
            <a:ext cx="18288000" cy="267509"/>
            <a:chOff x="0" y="0"/>
            <a:chExt cx="4816593" cy="70455"/>
          </a:xfrm>
        </p:grpSpPr>
        <p:sp>
          <p:nvSpPr>
            <p:cNvPr id="9" name="Freeform 9"/>
            <p:cNvSpPr/>
            <p:nvPr/>
          </p:nvSpPr>
          <p:spPr>
            <a:xfrm>
              <a:off x="0" y="0"/>
              <a:ext cx="4816592" cy="70455"/>
            </a:xfrm>
            <a:custGeom>
              <a:avLst/>
              <a:gdLst/>
              <a:ahLst/>
              <a:cxnLst/>
              <a:rect l="l" t="t" r="r" b="b"/>
              <a:pathLst>
                <a:path w="4816592" h="70455">
                  <a:moveTo>
                    <a:pt x="0" y="0"/>
                  </a:moveTo>
                  <a:lnTo>
                    <a:pt x="4816592" y="0"/>
                  </a:lnTo>
                  <a:lnTo>
                    <a:pt x="4816592" y="70455"/>
                  </a:lnTo>
                  <a:lnTo>
                    <a:pt x="0" y="70455"/>
                  </a:lnTo>
                  <a:close/>
                </a:path>
              </a:pathLst>
            </a:custGeom>
            <a:solidFill>
              <a:srgbClr val="C2DDF0"/>
            </a:solidFill>
          </p:spPr>
          <p:txBody>
            <a:bodyPr/>
            <a:lstStyle/>
            <a:p>
              <a:endParaRPr lang="da-DK"/>
            </a:p>
          </p:txBody>
        </p:sp>
        <p:sp>
          <p:nvSpPr>
            <p:cNvPr id="10" name="TextBox 10"/>
            <p:cNvSpPr txBox="1"/>
            <p:nvPr/>
          </p:nvSpPr>
          <p:spPr>
            <a:xfrm>
              <a:off x="0" y="-38100"/>
              <a:ext cx="4816593" cy="108555"/>
            </a:xfrm>
            <a:prstGeom prst="rect">
              <a:avLst/>
            </a:prstGeom>
          </p:spPr>
          <p:txBody>
            <a:bodyPr lIns="50800" tIns="50800" rIns="50800" bIns="50800" rtlCol="0" anchor="ctr"/>
            <a:lstStyle/>
            <a:p>
              <a:pPr algn="ctr">
                <a:lnSpc>
                  <a:spcPts val="2729"/>
                </a:lnSpc>
              </a:pPr>
              <a:endParaRPr/>
            </a:p>
          </p:txBody>
        </p:sp>
      </p:grpSp>
      <p:sp>
        <p:nvSpPr>
          <p:cNvPr id="11" name="Freeform 11"/>
          <p:cNvSpPr/>
          <p:nvPr/>
        </p:nvSpPr>
        <p:spPr>
          <a:xfrm>
            <a:off x="7613131" y="342801"/>
            <a:ext cx="3061739" cy="858988"/>
          </a:xfrm>
          <a:custGeom>
            <a:avLst/>
            <a:gdLst/>
            <a:ahLst/>
            <a:cxnLst/>
            <a:rect l="l" t="t" r="r" b="b"/>
            <a:pathLst>
              <a:path w="3061739" h="858988">
                <a:moveTo>
                  <a:pt x="0" y="0"/>
                </a:moveTo>
                <a:lnTo>
                  <a:pt x="3061738" y="0"/>
                </a:lnTo>
                <a:lnTo>
                  <a:pt x="3061738" y="858988"/>
                </a:lnTo>
                <a:lnTo>
                  <a:pt x="0" y="858988"/>
                </a:lnTo>
                <a:lnTo>
                  <a:pt x="0" y="0"/>
                </a:lnTo>
                <a:close/>
              </a:path>
            </a:pathLst>
          </a:custGeom>
          <a:blipFill>
            <a:blip r:embed="rId2"/>
            <a:stretch>
              <a:fillRect l="-5711" t="-22751" r="-4878" b="-20605"/>
            </a:stretch>
          </a:blipFill>
        </p:spPr>
        <p:txBody>
          <a:bodyPr/>
          <a:lstStyle/>
          <a:p>
            <a:endParaRPr lang="da-DK"/>
          </a:p>
        </p:txBody>
      </p:sp>
      <p:sp>
        <p:nvSpPr>
          <p:cNvPr id="12" name="TextBox 12"/>
          <p:cNvSpPr txBox="1"/>
          <p:nvPr/>
        </p:nvSpPr>
        <p:spPr>
          <a:xfrm>
            <a:off x="5846677" y="6403642"/>
            <a:ext cx="6594646" cy="2552700"/>
          </a:xfrm>
          <a:prstGeom prst="rect">
            <a:avLst/>
          </a:prstGeom>
        </p:spPr>
        <p:txBody>
          <a:bodyPr lIns="0" tIns="0" rIns="0" bIns="0" rtlCol="0" anchor="t">
            <a:spAutoFit/>
          </a:bodyPr>
          <a:lstStyle/>
          <a:p>
            <a:pPr algn="ctr">
              <a:lnSpc>
                <a:spcPts val="2099"/>
              </a:lnSpc>
            </a:pPr>
            <a:r>
              <a:rPr lang="en-US" sz="1499">
                <a:solidFill>
                  <a:srgbClr val="000000"/>
                </a:solidFill>
                <a:latin typeface="Verdana Pro"/>
                <a:ea typeface="Verdana Pro"/>
                <a:cs typeface="Verdana Pro"/>
                <a:sym typeface="Verdana Pro"/>
              </a:rPr>
              <a:t>Start med at være bevidst om, hvad I skal gøre i jeres afdeling.</a:t>
            </a:r>
          </a:p>
          <a:p>
            <a:pPr algn="ctr">
              <a:lnSpc>
                <a:spcPts val="2099"/>
              </a:lnSpc>
            </a:pPr>
            <a:endParaRPr lang="en-US" sz="1499">
              <a:solidFill>
                <a:srgbClr val="000000"/>
              </a:solidFill>
              <a:latin typeface="Verdana Pro"/>
              <a:ea typeface="Verdana Pro"/>
              <a:cs typeface="Verdana Pro"/>
              <a:sym typeface="Verdana Pro"/>
            </a:endParaRPr>
          </a:p>
          <a:p>
            <a:pPr algn="ctr">
              <a:lnSpc>
                <a:spcPts val="2099"/>
              </a:lnSpc>
            </a:pPr>
            <a:r>
              <a:rPr lang="en-US" sz="1499">
                <a:solidFill>
                  <a:srgbClr val="000000"/>
                </a:solidFill>
                <a:latin typeface="Verdana Pro"/>
                <a:ea typeface="Verdana Pro"/>
                <a:cs typeface="Verdana Pro"/>
                <a:sym typeface="Verdana Pro"/>
              </a:rPr>
              <a:t>Læs kapitel 1-3 for baggrunden og hvorfor vi gør det her.</a:t>
            </a:r>
          </a:p>
          <a:p>
            <a:pPr algn="ctr">
              <a:lnSpc>
                <a:spcPts val="2099"/>
              </a:lnSpc>
            </a:pPr>
            <a:endParaRPr lang="en-US" sz="1499">
              <a:solidFill>
                <a:srgbClr val="000000"/>
              </a:solidFill>
              <a:latin typeface="Verdana Pro"/>
              <a:ea typeface="Verdana Pro"/>
              <a:cs typeface="Verdana Pro"/>
              <a:sym typeface="Verdana Pro"/>
            </a:endParaRPr>
          </a:p>
          <a:p>
            <a:pPr algn="ctr">
              <a:lnSpc>
                <a:spcPts val="2099"/>
              </a:lnSpc>
            </a:pPr>
            <a:r>
              <a:rPr lang="en-US" sz="1499">
                <a:solidFill>
                  <a:srgbClr val="000000"/>
                </a:solidFill>
                <a:latin typeface="Verdana Pro"/>
                <a:ea typeface="Verdana Pro"/>
                <a:cs typeface="Verdana Pro"/>
                <a:sym typeface="Verdana Pro"/>
              </a:rPr>
              <a:t>Gå derefter til kapitel 4-5 forslag til ny struktur.</a:t>
            </a:r>
          </a:p>
          <a:p>
            <a:pPr algn="ctr">
              <a:lnSpc>
                <a:spcPts val="2099"/>
              </a:lnSpc>
            </a:pPr>
            <a:endParaRPr lang="en-US" sz="1499">
              <a:solidFill>
                <a:srgbClr val="000000"/>
              </a:solidFill>
              <a:latin typeface="Verdana Pro"/>
              <a:ea typeface="Verdana Pro"/>
              <a:cs typeface="Verdana Pro"/>
              <a:sym typeface="Verdana Pro"/>
            </a:endParaRPr>
          </a:p>
          <a:p>
            <a:pPr algn="ctr">
              <a:lnSpc>
                <a:spcPts val="2099"/>
              </a:lnSpc>
            </a:pPr>
            <a:r>
              <a:rPr lang="en-US" sz="1499">
                <a:solidFill>
                  <a:srgbClr val="000000"/>
                </a:solidFill>
                <a:latin typeface="Verdana Pro"/>
                <a:ea typeface="Verdana Pro"/>
                <a:cs typeface="Verdana Pro"/>
                <a:sym typeface="Verdana Pro"/>
              </a:rPr>
              <a:t>Læs efterfølgende kapitel 6 om ny kontingentmodel.</a:t>
            </a:r>
          </a:p>
          <a:p>
            <a:pPr algn="ctr">
              <a:lnSpc>
                <a:spcPts val="2099"/>
              </a:lnSpc>
            </a:pPr>
            <a:endParaRPr lang="en-US" sz="1499">
              <a:solidFill>
                <a:srgbClr val="000000"/>
              </a:solidFill>
              <a:latin typeface="Verdana Pro"/>
              <a:ea typeface="Verdana Pro"/>
              <a:cs typeface="Verdana Pro"/>
              <a:sym typeface="Verdana Pro"/>
            </a:endParaRPr>
          </a:p>
          <a:p>
            <a:pPr algn="ctr">
              <a:lnSpc>
                <a:spcPts val="2099"/>
              </a:lnSpc>
            </a:pPr>
            <a:r>
              <a:rPr lang="en-US" sz="1499">
                <a:solidFill>
                  <a:srgbClr val="000000"/>
                </a:solidFill>
                <a:latin typeface="Verdana Pro"/>
                <a:ea typeface="Verdana Pro"/>
                <a:cs typeface="Verdana Pro"/>
                <a:sym typeface="Verdana Pro"/>
              </a:rPr>
              <a:t>Læs til sidst kapitel 7-8 om fællesskabet og tidsplanen.</a:t>
            </a:r>
          </a:p>
          <a:p>
            <a:pPr algn="ctr">
              <a:lnSpc>
                <a:spcPts val="2099"/>
              </a:lnSpc>
            </a:pPr>
            <a:endParaRPr lang="en-US" sz="1499">
              <a:solidFill>
                <a:srgbClr val="000000"/>
              </a:solidFill>
              <a:latin typeface="Verdana Pro"/>
              <a:ea typeface="Verdana Pro"/>
              <a:cs typeface="Verdana Pro"/>
              <a:sym typeface="Verdana Pro"/>
            </a:endParaRPr>
          </a:p>
        </p:txBody>
      </p:sp>
      <p:sp>
        <p:nvSpPr>
          <p:cNvPr id="13" name="Freeform 13"/>
          <p:cNvSpPr/>
          <p:nvPr/>
        </p:nvSpPr>
        <p:spPr>
          <a:xfrm>
            <a:off x="5509096" y="6422692"/>
            <a:ext cx="433126" cy="311851"/>
          </a:xfrm>
          <a:custGeom>
            <a:avLst/>
            <a:gdLst/>
            <a:ahLst/>
            <a:cxnLst/>
            <a:rect l="l" t="t" r="r" b="b"/>
            <a:pathLst>
              <a:path w="433126" h="311851">
                <a:moveTo>
                  <a:pt x="0" y="0"/>
                </a:moveTo>
                <a:lnTo>
                  <a:pt x="433126" y="0"/>
                </a:lnTo>
                <a:lnTo>
                  <a:pt x="433126" y="311850"/>
                </a:lnTo>
                <a:lnTo>
                  <a:pt x="0" y="3118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a-DK"/>
          </a:p>
        </p:txBody>
      </p:sp>
      <p:sp>
        <p:nvSpPr>
          <p:cNvPr id="14" name="TextBox 14"/>
          <p:cNvSpPr txBox="1"/>
          <p:nvPr/>
        </p:nvSpPr>
        <p:spPr>
          <a:xfrm>
            <a:off x="3850790" y="3557634"/>
            <a:ext cx="10586419" cy="1009650"/>
          </a:xfrm>
          <a:prstGeom prst="rect">
            <a:avLst/>
          </a:prstGeom>
        </p:spPr>
        <p:txBody>
          <a:bodyPr lIns="0" tIns="0" rIns="0" bIns="0" rtlCol="0" anchor="t">
            <a:spAutoFit/>
          </a:bodyPr>
          <a:lstStyle/>
          <a:p>
            <a:pPr algn="ctr">
              <a:lnSpc>
                <a:spcPts val="2099"/>
              </a:lnSpc>
            </a:pPr>
            <a:r>
              <a:rPr lang="en-US" sz="1499">
                <a:solidFill>
                  <a:srgbClr val="151311"/>
                </a:solidFill>
                <a:latin typeface="Verdana Pro"/>
                <a:ea typeface="Verdana Pro"/>
                <a:cs typeface="Verdana Pro"/>
                <a:sym typeface="Verdana Pro"/>
              </a:rPr>
              <a:t>Dette oplæg præsenterer arbejdsgruppens forslag til en ny struktur og kontingentmodel for DUI.</a:t>
            </a:r>
          </a:p>
          <a:p>
            <a:pPr algn="ctr">
              <a:lnSpc>
                <a:spcPts val="2099"/>
              </a:lnSpc>
            </a:pPr>
            <a:endParaRPr lang="en-US" sz="1499">
              <a:solidFill>
                <a:srgbClr val="151311"/>
              </a:solidFill>
              <a:latin typeface="Verdana Pro"/>
              <a:ea typeface="Verdana Pro"/>
              <a:cs typeface="Verdana Pro"/>
              <a:sym typeface="Verdana Pro"/>
            </a:endParaRPr>
          </a:p>
          <a:p>
            <a:pPr algn="ctr">
              <a:lnSpc>
                <a:spcPts val="2099"/>
              </a:lnSpc>
            </a:pPr>
            <a:endParaRPr lang="en-US" sz="1499">
              <a:solidFill>
                <a:srgbClr val="151311"/>
              </a:solidFill>
              <a:latin typeface="Verdana Pro"/>
              <a:ea typeface="Verdana Pro"/>
              <a:cs typeface="Verdana Pro"/>
              <a:sym typeface="Verdana Pro"/>
            </a:endParaRPr>
          </a:p>
          <a:p>
            <a:pPr algn="ctr">
              <a:lnSpc>
                <a:spcPts val="2099"/>
              </a:lnSpc>
            </a:pPr>
            <a:r>
              <a:rPr lang="en-US" sz="1499">
                <a:solidFill>
                  <a:srgbClr val="151311"/>
                </a:solidFill>
                <a:latin typeface="Verdana Pro"/>
                <a:ea typeface="Verdana Pro"/>
                <a:cs typeface="Verdana Pro"/>
                <a:sym typeface="Verdana Pro"/>
              </a:rPr>
              <a:t>Formålet er, at I som afdelinger og fællesledelser:</a:t>
            </a:r>
          </a:p>
        </p:txBody>
      </p:sp>
      <p:sp>
        <p:nvSpPr>
          <p:cNvPr id="15" name="TextBox 15"/>
          <p:cNvSpPr txBox="1"/>
          <p:nvPr/>
        </p:nvSpPr>
        <p:spPr>
          <a:xfrm>
            <a:off x="3151754" y="2443208"/>
            <a:ext cx="11984493" cy="495300"/>
          </a:xfrm>
          <a:prstGeom prst="rect">
            <a:avLst/>
          </a:prstGeom>
        </p:spPr>
        <p:txBody>
          <a:bodyPr lIns="0" tIns="0" rIns="0" bIns="0" rtlCol="0" anchor="t">
            <a:spAutoFit/>
          </a:bodyPr>
          <a:lstStyle/>
          <a:p>
            <a:pPr algn="ctr">
              <a:lnSpc>
                <a:spcPts val="4199"/>
              </a:lnSpc>
            </a:pPr>
            <a:r>
              <a:rPr lang="en-US" sz="2999" b="1">
                <a:solidFill>
                  <a:srgbClr val="E62A31"/>
                </a:solidFill>
                <a:latin typeface="Verdana Pro Bold"/>
                <a:ea typeface="Verdana Pro Bold"/>
                <a:cs typeface="Verdana Pro Bold"/>
                <a:sym typeface="Verdana Pro Bold"/>
              </a:rPr>
              <a:t>Sådan bruger i oplægget - jeres guide til processen</a:t>
            </a:r>
          </a:p>
        </p:txBody>
      </p:sp>
      <p:sp>
        <p:nvSpPr>
          <p:cNvPr id="16" name="TextBox 16"/>
          <p:cNvSpPr txBox="1"/>
          <p:nvPr/>
        </p:nvSpPr>
        <p:spPr>
          <a:xfrm>
            <a:off x="6776177" y="4670092"/>
            <a:ext cx="5172632" cy="1323975"/>
          </a:xfrm>
          <a:prstGeom prst="rect">
            <a:avLst/>
          </a:prstGeom>
        </p:spPr>
        <p:txBody>
          <a:bodyPr lIns="0" tIns="0" rIns="0" bIns="0" rtlCol="0" anchor="t">
            <a:spAutoFit/>
          </a:bodyPr>
          <a:lstStyle/>
          <a:p>
            <a:pPr marL="323850" lvl="1" indent="-161925" algn="l">
              <a:lnSpc>
                <a:spcPts val="2100"/>
              </a:lnSpc>
              <a:buFont typeface="Arial"/>
              <a:buChar char="•"/>
            </a:pPr>
            <a:r>
              <a:rPr lang="en-US" sz="1500">
                <a:solidFill>
                  <a:srgbClr val="000000"/>
                </a:solidFill>
                <a:latin typeface="Verdana Pro"/>
                <a:ea typeface="Verdana Pro"/>
                <a:cs typeface="Verdana Pro"/>
                <a:sym typeface="Verdana Pro"/>
              </a:rPr>
              <a:t>Drøfter forslagene lokalt,</a:t>
            </a:r>
          </a:p>
          <a:p>
            <a:pPr marL="323850" lvl="1" indent="-161925" algn="l">
              <a:lnSpc>
                <a:spcPts val="2100"/>
              </a:lnSpc>
              <a:buFont typeface="Arial"/>
              <a:buChar char="•"/>
            </a:pPr>
            <a:r>
              <a:rPr lang="en-US" sz="1500">
                <a:solidFill>
                  <a:srgbClr val="000000"/>
                </a:solidFill>
                <a:latin typeface="Verdana Pro"/>
                <a:ea typeface="Verdana Pro"/>
                <a:cs typeface="Verdana Pro"/>
                <a:sym typeface="Verdana Pro"/>
              </a:rPr>
              <a:t>Sender jeres feedback til arbejdsgruppen, og</a:t>
            </a:r>
          </a:p>
          <a:p>
            <a:pPr marL="323850" lvl="1" indent="-161925" algn="l">
              <a:lnSpc>
                <a:spcPts val="2100"/>
              </a:lnSpc>
              <a:buFont typeface="Arial"/>
              <a:buChar char="•"/>
            </a:pPr>
            <a:r>
              <a:rPr lang="en-US" sz="1500">
                <a:solidFill>
                  <a:srgbClr val="000000"/>
                </a:solidFill>
                <a:latin typeface="Verdana Pro"/>
                <a:ea typeface="Verdana Pro"/>
                <a:cs typeface="Verdana Pro"/>
                <a:sym typeface="Verdana Pro"/>
              </a:rPr>
              <a:t>Bidrager til at kvalificere oplægget, inden det bliver sendt til endelig behandling på landsmødet 2026.</a:t>
            </a:r>
          </a:p>
        </p:txBody>
      </p:sp>
      <p:sp>
        <p:nvSpPr>
          <p:cNvPr id="17" name="Freeform 17"/>
          <p:cNvSpPr/>
          <p:nvPr/>
        </p:nvSpPr>
        <p:spPr>
          <a:xfrm>
            <a:off x="5846677" y="6903532"/>
            <a:ext cx="433126" cy="311851"/>
          </a:xfrm>
          <a:custGeom>
            <a:avLst/>
            <a:gdLst/>
            <a:ahLst/>
            <a:cxnLst/>
            <a:rect l="l" t="t" r="r" b="b"/>
            <a:pathLst>
              <a:path w="433126" h="311851">
                <a:moveTo>
                  <a:pt x="0" y="0"/>
                </a:moveTo>
                <a:lnTo>
                  <a:pt x="433126" y="0"/>
                </a:lnTo>
                <a:lnTo>
                  <a:pt x="433126" y="311851"/>
                </a:lnTo>
                <a:lnTo>
                  <a:pt x="0" y="3118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a-DK"/>
          </a:p>
        </p:txBody>
      </p:sp>
      <p:sp>
        <p:nvSpPr>
          <p:cNvPr id="18" name="Freeform 18"/>
          <p:cNvSpPr/>
          <p:nvPr/>
        </p:nvSpPr>
        <p:spPr>
          <a:xfrm>
            <a:off x="6343051" y="7377666"/>
            <a:ext cx="433126" cy="311851"/>
          </a:xfrm>
          <a:custGeom>
            <a:avLst/>
            <a:gdLst/>
            <a:ahLst/>
            <a:cxnLst/>
            <a:rect l="l" t="t" r="r" b="b"/>
            <a:pathLst>
              <a:path w="433126" h="311851">
                <a:moveTo>
                  <a:pt x="0" y="0"/>
                </a:moveTo>
                <a:lnTo>
                  <a:pt x="433126" y="0"/>
                </a:lnTo>
                <a:lnTo>
                  <a:pt x="433126" y="311851"/>
                </a:lnTo>
                <a:lnTo>
                  <a:pt x="0" y="311851"/>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da-DK"/>
          </a:p>
        </p:txBody>
      </p:sp>
      <p:sp>
        <p:nvSpPr>
          <p:cNvPr id="19" name="Freeform 19"/>
          <p:cNvSpPr/>
          <p:nvPr/>
        </p:nvSpPr>
        <p:spPr>
          <a:xfrm>
            <a:off x="11948809" y="4918813"/>
            <a:ext cx="7863062" cy="5559740"/>
          </a:xfrm>
          <a:custGeom>
            <a:avLst/>
            <a:gdLst/>
            <a:ahLst/>
            <a:cxnLst/>
            <a:rect l="l" t="t" r="r" b="b"/>
            <a:pathLst>
              <a:path w="7863062" h="5559740">
                <a:moveTo>
                  <a:pt x="0" y="0"/>
                </a:moveTo>
                <a:lnTo>
                  <a:pt x="7863062" y="0"/>
                </a:lnTo>
                <a:lnTo>
                  <a:pt x="7863062" y="5559741"/>
                </a:lnTo>
                <a:lnTo>
                  <a:pt x="0" y="5559741"/>
                </a:lnTo>
                <a:lnTo>
                  <a:pt x="0" y="0"/>
                </a:lnTo>
                <a:close/>
              </a:path>
            </a:pathLst>
          </a:custGeom>
          <a:blipFill>
            <a:blip r:embed="rId7"/>
            <a:stretch>
              <a:fillRect/>
            </a:stretch>
          </a:blipFill>
        </p:spPr>
        <p:txBody>
          <a:bodyPr/>
          <a:lstStyle/>
          <a:p>
            <a:endParaRPr lang="da-DK"/>
          </a:p>
        </p:txBody>
      </p:sp>
      <p:sp>
        <p:nvSpPr>
          <p:cNvPr id="20" name="Freeform 20"/>
          <p:cNvSpPr/>
          <p:nvPr/>
        </p:nvSpPr>
        <p:spPr>
          <a:xfrm>
            <a:off x="6126488" y="7851442"/>
            <a:ext cx="433126" cy="311851"/>
          </a:xfrm>
          <a:custGeom>
            <a:avLst/>
            <a:gdLst/>
            <a:ahLst/>
            <a:cxnLst/>
            <a:rect l="l" t="t" r="r" b="b"/>
            <a:pathLst>
              <a:path w="433126" h="311851">
                <a:moveTo>
                  <a:pt x="0" y="0"/>
                </a:moveTo>
                <a:lnTo>
                  <a:pt x="433126" y="0"/>
                </a:lnTo>
                <a:lnTo>
                  <a:pt x="433126" y="311851"/>
                </a:lnTo>
                <a:lnTo>
                  <a:pt x="0" y="311851"/>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da-DK"/>
          </a:p>
        </p:txBody>
      </p:sp>
      <p:sp>
        <p:nvSpPr>
          <p:cNvPr id="21" name="Freeform 21"/>
          <p:cNvSpPr/>
          <p:nvPr/>
        </p:nvSpPr>
        <p:spPr>
          <a:xfrm>
            <a:off x="5942222" y="8448980"/>
            <a:ext cx="433126" cy="311851"/>
          </a:xfrm>
          <a:custGeom>
            <a:avLst/>
            <a:gdLst/>
            <a:ahLst/>
            <a:cxnLst/>
            <a:rect l="l" t="t" r="r" b="b"/>
            <a:pathLst>
              <a:path w="433126" h="311851">
                <a:moveTo>
                  <a:pt x="0" y="0"/>
                </a:moveTo>
                <a:lnTo>
                  <a:pt x="433126" y="0"/>
                </a:lnTo>
                <a:lnTo>
                  <a:pt x="433126" y="311850"/>
                </a:lnTo>
                <a:lnTo>
                  <a:pt x="0" y="311850"/>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da-DK"/>
          </a:p>
        </p:txBody>
      </p:sp>
      <p:sp>
        <p:nvSpPr>
          <p:cNvPr id="22" name="TextBox 22"/>
          <p:cNvSpPr txBox="1"/>
          <p:nvPr/>
        </p:nvSpPr>
        <p:spPr>
          <a:xfrm>
            <a:off x="419398" y="9759416"/>
            <a:ext cx="1218605"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December 2025</a:t>
            </a:r>
          </a:p>
        </p:txBody>
      </p:sp>
      <p:sp>
        <p:nvSpPr>
          <p:cNvPr id="23" name="TextBox 23"/>
          <p:cNvSpPr txBox="1"/>
          <p:nvPr/>
        </p:nvSpPr>
        <p:spPr>
          <a:xfrm>
            <a:off x="17354845" y="9759416"/>
            <a:ext cx="482203"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Side 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59873" y="248396"/>
            <a:ext cx="17768254" cy="9790207"/>
            <a:chOff x="0" y="0"/>
            <a:chExt cx="4679705" cy="2578491"/>
          </a:xfrm>
        </p:grpSpPr>
        <p:sp>
          <p:nvSpPr>
            <p:cNvPr id="3" name="Freeform 3"/>
            <p:cNvSpPr/>
            <p:nvPr/>
          </p:nvSpPr>
          <p:spPr>
            <a:xfrm>
              <a:off x="0" y="0"/>
              <a:ext cx="4679705" cy="2578491"/>
            </a:xfrm>
            <a:custGeom>
              <a:avLst/>
              <a:gdLst/>
              <a:ahLst/>
              <a:cxnLst/>
              <a:rect l="l" t="t" r="r" b="b"/>
              <a:pathLst>
                <a:path w="4679705" h="2578491">
                  <a:moveTo>
                    <a:pt x="0" y="0"/>
                  </a:moveTo>
                  <a:lnTo>
                    <a:pt x="4679705" y="0"/>
                  </a:lnTo>
                  <a:lnTo>
                    <a:pt x="4679705" y="2578491"/>
                  </a:lnTo>
                  <a:lnTo>
                    <a:pt x="0" y="2578491"/>
                  </a:lnTo>
                  <a:close/>
                </a:path>
              </a:pathLst>
            </a:custGeom>
            <a:solidFill>
              <a:srgbClr val="FFFFFF"/>
            </a:solidFill>
          </p:spPr>
          <p:txBody>
            <a:bodyPr/>
            <a:lstStyle/>
            <a:p>
              <a:endParaRPr lang="da-DK"/>
            </a:p>
          </p:txBody>
        </p:sp>
        <p:sp>
          <p:nvSpPr>
            <p:cNvPr id="4" name="TextBox 4"/>
            <p:cNvSpPr txBox="1"/>
            <p:nvPr/>
          </p:nvSpPr>
          <p:spPr>
            <a:xfrm>
              <a:off x="0" y="-38100"/>
              <a:ext cx="4679705" cy="2616591"/>
            </a:xfrm>
            <a:prstGeom prst="rect">
              <a:avLst/>
            </a:prstGeom>
          </p:spPr>
          <p:txBody>
            <a:bodyPr lIns="50800" tIns="50800" rIns="50800" bIns="50800" rtlCol="0" anchor="ctr"/>
            <a:lstStyle/>
            <a:p>
              <a:pPr algn="ctr">
                <a:lnSpc>
                  <a:spcPts val="2729"/>
                </a:lnSpc>
              </a:pPr>
              <a:endParaRPr/>
            </a:p>
          </p:txBody>
        </p:sp>
      </p:grpSp>
      <p:grpSp>
        <p:nvGrpSpPr>
          <p:cNvPr id="5" name="Group 5"/>
          <p:cNvGrpSpPr/>
          <p:nvPr/>
        </p:nvGrpSpPr>
        <p:grpSpPr>
          <a:xfrm>
            <a:off x="259873" y="248396"/>
            <a:ext cx="17768254" cy="1047797"/>
            <a:chOff x="0" y="0"/>
            <a:chExt cx="4679705" cy="275963"/>
          </a:xfrm>
        </p:grpSpPr>
        <p:sp>
          <p:nvSpPr>
            <p:cNvPr id="6" name="Freeform 6"/>
            <p:cNvSpPr/>
            <p:nvPr/>
          </p:nvSpPr>
          <p:spPr>
            <a:xfrm>
              <a:off x="0" y="0"/>
              <a:ext cx="4679705" cy="275963"/>
            </a:xfrm>
            <a:custGeom>
              <a:avLst/>
              <a:gdLst/>
              <a:ahLst/>
              <a:cxnLst/>
              <a:rect l="l" t="t" r="r" b="b"/>
              <a:pathLst>
                <a:path w="4679705" h="275963">
                  <a:moveTo>
                    <a:pt x="0" y="0"/>
                  </a:moveTo>
                  <a:lnTo>
                    <a:pt x="4679705" y="0"/>
                  </a:lnTo>
                  <a:lnTo>
                    <a:pt x="4679705" y="275963"/>
                  </a:lnTo>
                  <a:lnTo>
                    <a:pt x="0" y="275963"/>
                  </a:lnTo>
                  <a:close/>
                </a:path>
              </a:pathLst>
            </a:custGeom>
            <a:solidFill>
              <a:srgbClr val="F8F1E0"/>
            </a:solidFill>
          </p:spPr>
          <p:txBody>
            <a:bodyPr/>
            <a:lstStyle/>
            <a:p>
              <a:endParaRPr lang="da-DK"/>
            </a:p>
          </p:txBody>
        </p:sp>
        <p:sp>
          <p:nvSpPr>
            <p:cNvPr id="7" name="TextBox 7"/>
            <p:cNvSpPr txBox="1"/>
            <p:nvPr/>
          </p:nvSpPr>
          <p:spPr>
            <a:xfrm>
              <a:off x="0" y="-38100"/>
              <a:ext cx="4679705" cy="314063"/>
            </a:xfrm>
            <a:prstGeom prst="rect">
              <a:avLst/>
            </a:prstGeom>
          </p:spPr>
          <p:txBody>
            <a:bodyPr lIns="50800" tIns="50800" rIns="50800" bIns="50800" rtlCol="0" anchor="ctr"/>
            <a:lstStyle/>
            <a:p>
              <a:pPr algn="ctr">
                <a:lnSpc>
                  <a:spcPts val="2729"/>
                </a:lnSpc>
              </a:pPr>
              <a:endParaRPr/>
            </a:p>
          </p:txBody>
        </p:sp>
      </p:grpSp>
      <p:grpSp>
        <p:nvGrpSpPr>
          <p:cNvPr id="8" name="Group 8"/>
          <p:cNvGrpSpPr/>
          <p:nvPr/>
        </p:nvGrpSpPr>
        <p:grpSpPr>
          <a:xfrm>
            <a:off x="0" y="1296193"/>
            <a:ext cx="18288000" cy="267509"/>
            <a:chOff x="0" y="0"/>
            <a:chExt cx="4816593" cy="70455"/>
          </a:xfrm>
        </p:grpSpPr>
        <p:sp>
          <p:nvSpPr>
            <p:cNvPr id="9" name="Freeform 9"/>
            <p:cNvSpPr/>
            <p:nvPr/>
          </p:nvSpPr>
          <p:spPr>
            <a:xfrm>
              <a:off x="0" y="0"/>
              <a:ext cx="4816592" cy="70455"/>
            </a:xfrm>
            <a:custGeom>
              <a:avLst/>
              <a:gdLst/>
              <a:ahLst/>
              <a:cxnLst/>
              <a:rect l="l" t="t" r="r" b="b"/>
              <a:pathLst>
                <a:path w="4816592" h="70455">
                  <a:moveTo>
                    <a:pt x="0" y="0"/>
                  </a:moveTo>
                  <a:lnTo>
                    <a:pt x="4816592" y="0"/>
                  </a:lnTo>
                  <a:lnTo>
                    <a:pt x="4816592" y="70455"/>
                  </a:lnTo>
                  <a:lnTo>
                    <a:pt x="0" y="70455"/>
                  </a:lnTo>
                  <a:close/>
                </a:path>
              </a:pathLst>
            </a:custGeom>
            <a:solidFill>
              <a:srgbClr val="C2DDF0"/>
            </a:solidFill>
          </p:spPr>
          <p:txBody>
            <a:bodyPr/>
            <a:lstStyle/>
            <a:p>
              <a:endParaRPr lang="da-DK"/>
            </a:p>
          </p:txBody>
        </p:sp>
        <p:sp>
          <p:nvSpPr>
            <p:cNvPr id="10" name="TextBox 10"/>
            <p:cNvSpPr txBox="1"/>
            <p:nvPr/>
          </p:nvSpPr>
          <p:spPr>
            <a:xfrm>
              <a:off x="0" y="-38100"/>
              <a:ext cx="4816593" cy="108555"/>
            </a:xfrm>
            <a:prstGeom prst="rect">
              <a:avLst/>
            </a:prstGeom>
          </p:spPr>
          <p:txBody>
            <a:bodyPr lIns="50800" tIns="50800" rIns="50800" bIns="50800" rtlCol="0" anchor="ctr"/>
            <a:lstStyle/>
            <a:p>
              <a:pPr algn="ctr">
                <a:lnSpc>
                  <a:spcPts val="2729"/>
                </a:lnSpc>
              </a:pPr>
              <a:endParaRPr/>
            </a:p>
          </p:txBody>
        </p:sp>
      </p:grpSp>
      <p:sp>
        <p:nvSpPr>
          <p:cNvPr id="11" name="Freeform 11"/>
          <p:cNvSpPr/>
          <p:nvPr/>
        </p:nvSpPr>
        <p:spPr>
          <a:xfrm>
            <a:off x="7613131" y="342801"/>
            <a:ext cx="3061739" cy="858988"/>
          </a:xfrm>
          <a:custGeom>
            <a:avLst/>
            <a:gdLst/>
            <a:ahLst/>
            <a:cxnLst/>
            <a:rect l="l" t="t" r="r" b="b"/>
            <a:pathLst>
              <a:path w="3061739" h="858988">
                <a:moveTo>
                  <a:pt x="0" y="0"/>
                </a:moveTo>
                <a:lnTo>
                  <a:pt x="3061738" y="0"/>
                </a:lnTo>
                <a:lnTo>
                  <a:pt x="3061738" y="858988"/>
                </a:lnTo>
                <a:lnTo>
                  <a:pt x="0" y="858988"/>
                </a:lnTo>
                <a:lnTo>
                  <a:pt x="0" y="0"/>
                </a:lnTo>
                <a:close/>
              </a:path>
            </a:pathLst>
          </a:custGeom>
          <a:blipFill>
            <a:blip r:embed="rId2"/>
            <a:stretch>
              <a:fillRect l="-5711" t="-22751" r="-4878" b="-20605"/>
            </a:stretch>
          </a:blipFill>
        </p:spPr>
        <p:txBody>
          <a:bodyPr/>
          <a:lstStyle/>
          <a:p>
            <a:endParaRPr lang="da-DK"/>
          </a:p>
        </p:txBody>
      </p:sp>
      <p:sp>
        <p:nvSpPr>
          <p:cNvPr id="12" name="TextBox 12"/>
          <p:cNvSpPr txBox="1"/>
          <p:nvPr/>
        </p:nvSpPr>
        <p:spPr>
          <a:xfrm>
            <a:off x="1281485" y="2821077"/>
            <a:ext cx="15725031" cy="5857875"/>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Verdana Pro"/>
                <a:ea typeface="Verdana Pro"/>
                <a:cs typeface="Verdana Pro"/>
                <a:sym typeface="Verdana Pro"/>
              </a:rPr>
              <a:t>Det her oplæg er jeres mulighed for at præge fremtiden for DUI.</a:t>
            </a:r>
          </a:p>
          <a:p>
            <a:pPr algn="ctr">
              <a:lnSpc>
                <a:spcPts val="2100"/>
              </a:lnSpc>
              <a:spcBef>
                <a:spcPct val="0"/>
              </a:spcBef>
            </a:pPr>
            <a:r>
              <a:rPr lang="en-US" sz="1500">
                <a:solidFill>
                  <a:srgbClr val="000000"/>
                </a:solidFill>
                <a:latin typeface="Verdana Pro"/>
                <a:ea typeface="Verdana Pro"/>
                <a:cs typeface="Verdana Pro"/>
                <a:sym typeface="Verdana Pro"/>
              </a:rPr>
              <a:t> Derfor beder vi jer tage fat på temaerne lokalt – og bruge tid på at drøfte forslagene og spørgsmålene, inden vi mødes regionalt i foråret.</a:t>
            </a:r>
          </a:p>
          <a:p>
            <a:pPr algn="ctr">
              <a:lnSpc>
                <a:spcPts val="2100"/>
              </a:lnSpc>
              <a:spcBef>
                <a:spcPct val="0"/>
              </a:spcBef>
            </a:pPr>
            <a:r>
              <a:rPr lang="en-US" sz="1500">
                <a:solidFill>
                  <a:srgbClr val="000000"/>
                </a:solidFill>
                <a:latin typeface="Verdana Pro"/>
                <a:ea typeface="Verdana Pro"/>
                <a:cs typeface="Verdana Pro"/>
                <a:sym typeface="Verdana Pro"/>
              </a:rPr>
              <a:t> </a:t>
            </a:r>
          </a:p>
          <a:p>
            <a:pPr algn="ctr">
              <a:lnSpc>
                <a:spcPts val="2100"/>
              </a:lnSpc>
              <a:spcBef>
                <a:spcPct val="0"/>
              </a:spcBef>
            </a:pPr>
            <a:r>
              <a:rPr lang="en-US" sz="1500" b="1">
                <a:solidFill>
                  <a:srgbClr val="000000"/>
                </a:solidFill>
                <a:latin typeface="Verdana Pro Bold"/>
                <a:ea typeface="Verdana Pro Bold"/>
                <a:cs typeface="Verdana Pro Bold"/>
                <a:sym typeface="Verdana Pro Bold"/>
              </a:rPr>
              <a:t>Sådan gør I:</a:t>
            </a:r>
          </a:p>
          <a:p>
            <a:pPr algn="ctr">
              <a:lnSpc>
                <a:spcPts val="2100"/>
              </a:lnSpc>
              <a:spcBef>
                <a:spcPct val="0"/>
              </a:spcBef>
            </a:pPr>
            <a:r>
              <a:rPr lang="en-US" sz="1500">
                <a:solidFill>
                  <a:srgbClr val="000000"/>
                </a:solidFill>
                <a:latin typeface="Verdana Pro"/>
                <a:ea typeface="Verdana Pro"/>
                <a:cs typeface="Verdana Pro"/>
                <a:sym typeface="Verdana Pro"/>
              </a:rPr>
              <a:t>1) Drøft forslagene internt i afdelingen – fx på et bestyrelsesmøde, et medlemsmøde eller over en kop kaffe efter aktiviteterne.</a:t>
            </a:r>
          </a:p>
          <a:p>
            <a:pPr algn="ctr">
              <a:lnSpc>
                <a:spcPts val="2100"/>
              </a:lnSpc>
              <a:spcBef>
                <a:spcPct val="0"/>
              </a:spcBef>
            </a:pPr>
            <a:r>
              <a:rPr lang="en-US" sz="1500">
                <a:solidFill>
                  <a:srgbClr val="000000"/>
                </a:solidFill>
                <a:latin typeface="Verdana Pro"/>
                <a:ea typeface="Verdana Pro"/>
                <a:cs typeface="Verdana Pro"/>
                <a:sym typeface="Verdana Pro"/>
              </a:rPr>
              <a:t>2) Skriv jeres input ned, så I kan tage det med til det regionale møde.</a:t>
            </a:r>
          </a:p>
          <a:p>
            <a:pPr algn="ctr">
              <a:lnSpc>
                <a:spcPts val="2100"/>
              </a:lnSpc>
              <a:spcBef>
                <a:spcPct val="0"/>
              </a:spcBef>
            </a:pPr>
            <a:r>
              <a:rPr lang="en-US" sz="1500">
                <a:solidFill>
                  <a:srgbClr val="000000"/>
                </a:solidFill>
                <a:latin typeface="Verdana Pro"/>
                <a:ea typeface="Verdana Pro"/>
                <a:cs typeface="Verdana Pro"/>
                <a:sym typeface="Verdana Pro"/>
              </a:rPr>
              <a:t>3) Deltag gerne på de regionale møder (Jylland, Fyn og Sjælland), hvor vi samler alle afdelinger til dialog og fælles kvalificering.</a:t>
            </a:r>
          </a:p>
          <a:p>
            <a:pPr algn="ctr">
              <a:lnSpc>
                <a:spcPts val="2100"/>
              </a:lnSpc>
              <a:spcBef>
                <a:spcPct val="0"/>
              </a:spcBef>
            </a:pPr>
            <a:r>
              <a:rPr lang="en-US" sz="1500">
                <a:solidFill>
                  <a:srgbClr val="000000"/>
                </a:solidFill>
                <a:latin typeface="Verdana Pro"/>
                <a:ea typeface="Verdana Pro"/>
                <a:cs typeface="Verdana Pro"/>
                <a:sym typeface="Verdana Pro"/>
              </a:rPr>
              <a:t>4) Hvis I ikke kan deltage, må I meget gerne sende jeres feedback direkte til arbejdsgruppen på mail:</a:t>
            </a:r>
          </a:p>
          <a:p>
            <a:pPr algn="ctr">
              <a:lnSpc>
                <a:spcPts val="2100"/>
              </a:lnSpc>
              <a:spcBef>
                <a:spcPct val="0"/>
              </a:spcBef>
            </a:pPr>
            <a:r>
              <a:rPr lang="en-US" sz="1500">
                <a:solidFill>
                  <a:srgbClr val="000000"/>
                </a:solidFill>
                <a:latin typeface="Verdana Pro"/>
                <a:ea typeface="Verdana Pro"/>
                <a:cs typeface="Verdana Pro"/>
                <a:sym typeface="Verdana Pro"/>
              </a:rPr>
              <a:t> 📩 dui@dui.dk senest 1. maj 2026.</a:t>
            </a:r>
          </a:p>
          <a:p>
            <a:pPr algn="ctr">
              <a:lnSpc>
                <a:spcPts val="2100"/>
              </a:lnSpc>
              <a:spcBef>
                <a:spcPct val="0"/>
              </a:spcBef>
            </a:pPr>
            <a:r>
              <a:rPr lang="en-US" sz="1500">
                <a:solidFill>
                  <a:srgbClr val="000000"/>
                </a:solidFill>
                <a:latin typeface="Verdana Pro"/>
                <a:ea typeface="Verdana Pro"/>
                <a:cs typeface="Verdana Pro"/>
                <a:sym typeface="Verdana Pro"/>
              </a:rPr>
              <a:t> </a:t>
            </a:r>
          </a:p>
          <a:p>
            <a:pPr algn="ctr">
              <a:lnSpc>
                <a:spcPts val="2100"/>
              </a:lnSpc>
              <a:spcBef>
                <a:spcPct val="0"/>
              </a:spcBef>
            </a:pPr>
            <a:r>
              <a:rPr lang="en-US" sz="1500">
                <a:solidFill>
                  <a:srgbClr val="000000"/>
                </a:solidFill>
                <a:latin typeface="Verdana Pro"/>
                <a:ea typeface="Verdana Pro"/>
                <a:cs typeface="Verdana Pro"/>
                <a:sym typeface="Verdana Pro"/>
              </a:rPr>
              <a:t>Jeres tilbagemeldinger er afgørende for, at arbejdsgruppen og Hovedbestyrelsen kan sende et kvalificeret og gennemarbejdet forslag til afstemning på landsmødet.</a:t>
            </a:r>
          </a:p>
          <a:p>
            <a:pPr algn="ctr">
              <a:lnSpc>
                <a:spcPts val="2100"/>
              </a:lnSpc>
              <a:spcBef>
                <a:spcPct val="0"/>
              </a:spcBef>
            </a:pPr>
            <a:r>
              <a:rPr lang="en-US" sz="1500">
                <a:solidFill>
                  <a:srgbClr val="000000"/>
                </a:solidFill>
                <a:latin typeface="Verdana Pro"/>
                <a:ea typeface="Verdana Pro"/>
                <a:cs typeface="Verdana Pro"/>
                <a:sym typeface="Verdana Pro"/>
              </a:rPr>
              <a:t> </a:t>
            </a:r>
          </a:p>
          <a:p>
            <a:pPr algn="ctr">
              <a:lnSpc>
                <a:spcPts val="2100"/>
              </a:lnSpc>
              <a:spcBef>
                <a:spcPct val="0"/>
              </a:spcBef>
            </a:pPr>
            <a:r>
              <a:rPr lang="en-US" sz="1500">
                <a:solidFill>
                  <a:srgbClr val="000000"/>
                </a:solidFill>
                <a:latin typeface="Verdana Pro"/>
                <a:ea typeface="Verdana Pro"/>
                <a:cs typeface="Verdana Pro"/>
                <a:sym typeface="Verdana Pro"/>
              </a:rPr>
              <a:t> </a:t>
            </a:r>
          </a:p>
          <a:p>
            <a:pPr algn="ctr">
              <a:lnSpc>
                <a:spcPts val="2100"/>
              </a:lnSpc>
              <a:spcBef>
                <a:spcPct val="0"/>
              </a:spcBef>
            </a:pPr>
            <a:r>
              <a:rPr lang="en-US" sz="1500">
                <a:solidFill>
                  <a:srgbClr val="000000"/>
                </a:solidFill>
                <a:latin typeface="Verdana Pro"/>
                <a:ea typeface="Verdana Pro"/>
                <a:cs typeface="Verdana Pro"/>
                <a:sym typeface="Verdana Pro"/>
              </a:rPr>
              <a:t>Derfor er det vigtigt, at alle afdelinger og fællesledelser bidrager – uanset størrelse. </a:t>
            </a:r>
          </a:p>
          <a:p>
            <a:pPr algn="ctr">
              <a:lnSpc>
                <a:spcPts val="2100"/>
              </a:lnSpc>
              <a:spcBef>
                <a:spcPct val="0"/>
              </a:spcBef>
            </a:pPr>
            <a:r>
              <a:rPr lang="en-US" sz="1500">
                <a:solidFill>
                  <a:srgbClr val="000000"/>
                </a:solidFill>
                <a:latin typeface="Verdana Pro"/>
                <a:ea typeface="Verdana Pro"/>
                <a:cs typeface="Verdana Pro"/>
                <a:sym typeface="Verdana Pro"/>
              </a:rPr>
              <a:t>Alle jeres input samles af arbejdsgruppen i maj 2026 og danner grundlag for den endelige indstilling, som HB sender videre til landsmødet i oktober 2026.</a:t>
            </a:r>
          </a:p>
          <a:p>
            <a:pPr algn="ctr">
              <a:lnSpc>
                <a:spcPts val="2100"/>
              </a:lnSpc>
              <a:spcBef>
                <a:spcPct val="0"/>
              </a:spcBef>
            </a:pPr>
            <a:r>
              <a:rPr lang="en-US" sz="1500">
                <a:solidFill>
                  <a:srgbClr val="000000"/>
                </a:solidFill>
                <a:latin typeface="Verdana Pro"/>
                <a:ea typeface="Verdana Pro"/>
                <a:cs typeface="Verdana Pro"/>
                <a:sym typeface="Verdana Pro"/>
              </a:rPr>
              <a:t> </a:t>
            </a:r>
          </a:p>
          <a:p>
            <a:pPr algn="ctr">
              <a:lnSpc>
                <a:spcPts val="2100"/>
              </a:lnSpc>
              <a:spcBef>
                <a:spcPct val="0"/>
              </a:spcBef>
            </a:pPr>
            <a:r>
              <a:rPr lang="en-US" sz="1500">
                <a:solidFill>
                  <a:srgbClr val="000000"/>
                </a:solidFill>
                <a:latin typeface="Verdana Pro"/>
                <a:ea typeface="Verdana Pro"/>
                <a:cs typeface="Verdana Pro"/>
                <a:sym typeface="Verdana Pro"/>
              </a:rPr>
              <a:t> </a:t>
            </a:r>
          </a:p>
          <a:p>
            <a:pPr algn="ctr">
              <a:lnSpc>
                <a:spcPts val="2100"/>
              </a:lnSpc>
              <a:spcBef>
                <a:spcPct val="0"/>
              </a:spcBef>
            </a:pPr>
            <a:r>
              <a:rPr lang="en-US" sz="1500">
                <a:solidFill>
                  <a:srgbClr val="000000"/>
                </a:solidFill>
                <a:latin typeface="Verdana Pro"/>
                <a:ea typeface="Verdana Pro"/>
                <a:cs typeface="Verdana Pro"/>
                <a:sym typeface="Verdana Pro"/>
              </a:rPr>
              <a:t>Det betyder, at jeres forslag og kommentarer kan blive indarbejdet, inden der udformes et færdigt forslag til afstemning.</a:t>
            </a:r>
          </a:p>
          <a:p>
            <a:pPr algn="ctr">
              <a:lnSpc>
                <a:spcPts val="2100"/>
              </a:lnSpc>
              <a:spcBef>
                <a:spcPct val="0"/>
              </a:spcBef>
            </a:pPr>
            <a:r>
              <a:rPr lang="en-US" sz="1500">
                <a:solidFill>
                  <a:srgbClr val="000000"/>
                </a:solidFill>
                <a:latin typeface="Verdana Pro"/>
                <a:ea typeface="Verdana Pro"/>
                <a:cs typeface="Verdana Pro"/>
                <a:sym typeface="Verdana Pro"/>
              </a:rPr>
              <a:t> </a:t>
            </a:r>
          </a:p>
          <a:p>
            <a:pPr algn="ctr">
              <a:lnSpc>
                <a:spcPts val="2100"/>
              </a:lnSpc>
              <a:spcBef>
                <a:spcPct val="0"/>
              </a:spcBef>
            </a:pPr>
            <a:r>
              <a:rPr lang="en-US" sz="1500" b="1">
                <a:solidFill>
                  <a:srgbClr val="000000"/>
                </a:solidFill>
                <a:latin typeface="Verdana Pro Bold"/>
                <a:ea typeface="Verdana Pro Bold"/>
                <a:cs typeface="Verdana Pro Bold"/>
                <a:sym typeface="Verdana Pro Bold"/>
              </a:rPr>
              <a:t>Kort sagt:</a:t>
            </a:r>
          </a:p>
          <a:p>
            <a:pPr algn="ctr">
              <a:lnSpc>
                <a:spcPts val="2100"/>
              </a:lnSpc>
              <a:spcBef>
                <a:spcPct val="0"/>
              </a:spcBef>
            </a:pPr>
            <a:r>
              <a:rPr lang="en-US" sz="1500">
                <a:solidFill>
                  <a:srgbClr val="000000"/>
                </a:solidFill>
                <a:latin typeface="Verdana Pro"/>
                <a:ea typeface="Verdana Pro"/>
                <a:cs typeface="Verdana Pro"/>
                <a:sym typeface="Verdana Pro"/>
              </a:rPr>
              <a:t> Det her er arbejdsgruppens forslag til fremtidens DUI –</a:t>
            </a:r>
          </a:p>
          <a:p>
            <a:pPr algn="ctr">
              <a:lnSpc>
                <a:spcPts val="2100"/>
              </a:lnSpc>
              <a:spcBef>
                <a:spcPct val="0"/>
              </a:spcBef>
            </a:pPr>
            <a:r>
              <a:rPr lang="en-US" sz="1500">
                <a:solidFill>
                  <a:srgbClr val="000000"/>
                </a:solidFill>
                <a:latin typeface="Verdana Pro"/>
                <a:ea typeface="Verdana Pro"/>
                <a:cs typeface="Verdana Pro"/>
                <a:sym typeface="Verdana Pro"/>
              </a:rPr>
              <a:t> nu skal vi sammen finpudse det, så det kan blive et stærkt og samlende forslag på landsmødet i 2026.</a:t>
            </a:r>
          </a:p>
        </p:txBody>
      </p:sp>
      <p:sp>
        <p:nvSpPr>
          <p:cNvPr id="13" name="Freeform 13"/>
          <p:cNvSpPr/>
          <p:nvPr/>
        </p:nvSpPr>
        <p:spPr>
          <a:xfrm>
            <a:off x="730859" y="7639223"/>
            <a:ext cx="2771228" cy="2228778"/>
          </a:xfrm>
          <a:custGeom>
            <a:avLst/>
            <a:gdLst/>
            <a:ahLst/>
            <a:cxnLst/>
            <a:rect l="l" t="t" r="r" b="b"/>
            <a:pathLst>
              <a:path w="2771228" h="2228778">
                <a:moveTo>
                  <a:pt x="0" y="0"/>
                </a:moveTo>
                <a:lnTo>
                  <a:pt x="2771228" y="0"/>
                </a:lnTo>
                <a:lnTo>
                  <a:pt x="2771228" y="2228778"/>
                </a:lnTo>
                <a:lnTo>
                  <a:pt x="0" y="2228778"/>
                </a:lnTo>
                <a:lnTo>
                  <a:pt x="0" y="0"/>
                </a:lnTo>
                <a:close/>
              </a:path>
            </a:pathLst>
          </a:custGeom>
          <a:blipFill>
            <a:blip r:embed="rId3"/>
            <a:stretch>
              <a:fillRect/>
            </a:stretch>
          </a:blipFill>
        </p:spPr>
        <p:txBody>
          <a:bodyPr/>
          <a:lstStyle/>
          <a:p>
            <a:endParaRPr lang="da-DK"/>
          </a:p>
        </p:txBody>
      </p:sp>
      <p:sp>
        <p:nvSpPr>
          <p:cNvPr id="14" name="TextBox 14"/>
          <p:cNvSpPr txBox="1"/>
          <p:nvPr/>
        </p:nvSpPr>
        <p:spPr>
          <a:xfrm>
            <a:off x="3151754" y="1935252"/>
            <a:ext cx="11984493" cy="495300"/>
          </a:xfrm>
          <a:prstGeom prst="rect">
            <a:avLst/>
          </a:prstGeom>
        </p:spPr>
        <p:txBody>
          <a:bodyPr lIns="0" tIns="0" rIns="0" bIns="0" rtlCol="0" anchor="t">
            <a:spAutoFit/>
          </a:bodyPr>
          <a:lstStyle/>
          <a:p>
            <a:pPr algn="ctr">
              <a:lnSpc>
                <a:spcPts val="4199"/>
              </a:lnSpc>
            </a:pPr>
            <a:r>
              <a:rPr lang="en-US" sz="2999" b="1">
                <a:solidFill>
                  <a:srgbClr val="E62A31"/>
                </a:solidFill>
                <a:latin typeface="Verdana Pro Bold"/>
                <a:ea typeface="Verdana Pro Bold"/>
                <a:cs typeface="Verdana Pro Bold"/>
                <a:sym typeface="Verdana Pro Bold"/>
              </a:rPr>
              <a:t>Hvad skal I gøre i jeres afdeling - sådan deltager I</a:t>
            </a:r>
          </a:p>
        </p:txBody>
      </p:sp>
      <p:sp>
        <p:nvSpPr>
          <p:cNvPr id="15" name="TextBox 15"/>
          <p:cNvSpPr txBox="1"/>
          <p:nvPr/>
        </p:nvSpPr>
        <p:spPr>
          <a:xfrm>
            <a:off x="419398" y="9759416"/>
            <a:ext cx="1218605"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December 2025</a:t>
            </a:r>
          </a:p>
        </p:txBody>
      </p:sp>
      <p:sp>
        <p:nvSpPr>
          <p:cNvPr id="16" name="TextBox 16"/>
          <p:cNvSpPr txBox="1"/>
          <p:nvPr/>
        </p:nvSpPr>
        <p:spPr>
          <a:xfrm>
            <a:off x="17354845" y="9759416"/>
            <a:ext cx="482203"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Side 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59873" y="248396"/>
            <a:ext cx="17768254" cy="9790207"/>
            <a:chOff x="0" y="0"/>
            <a:chExt cx="4679705" cy="2578491"/>
          </a:xfrm>
        </p:grpSpPr>
        <p:sp>
          <p:nvSpPr>
            <p:cNvPr id="3" name="Freeform 3"/>
            <p:cNvSpPr/>
            <p:nvPr/>
          </p:nvSpPr>
          <p:spPr>
            <a:xfrm>
              <a:off x="0" y="0"/>
              <a:ext cx="4679705" cy="2578491"/>
            </a:xfrm>
            <a:custGeom>
              <a:avLst/>
              <a:gdLst/>
              <a:ahLst/>
              <a:cxnLst/>
              <a:rect l="l" t="t" r="r" b="b"/>
              <a:pathLst>
                <a:path w="4679705" h="2578491">
                  <a:moveTo>
                    <a:pt x="0" y="0"/>
                  </a:moveTo>
                  <a:lnTo>
                    <a:pt x="4679705" y="0"/>
                  </a:lnTo>
                  <a:lnTo>
                    <a:pt x="4679705" y="2578491"/>
                  </a:lnTo>
                  <a:lnTo>
                    <a:pt x="0" y="2578491"/>
                  </a:lnTo>
                  <a:close/>
                </a:path>
              </a:pathLst>
            </a:custGeom>
            <a:solidFill>
              <a:srgbClr val="FFFFFF"/>
            </a:solidFill>
          </p:spPr>
          <p:txBody>
            <a:bodyPr/>
            <a:lstStyle/>
            <a:p>
              <a:endParaRPr lang="da-DK"/>
            </a:p>
          </p:txBody>
        </p:sp>
        <p:sp>
          <p:nvSpPr>
            <p:cNvPr id="4" name="TextBox 4"/>
            <p:cNvSpPr txBox="1"/>
            <p:nvPr/>
          </p:nvSpPr>
          <p:spPr>
            <a:xfrm>
              <a:off x="0" y="-38100"/>
              <a:ext cx="4679705" cy="2616591"/>
            </a:xfrm>
            <a:prstGeom prst="rect">
              <a:avLst/>
            </a:prstGeom>
          </p:spPr>
          <p:txBody>
            <a:bodyPr lIns="50800" tIns="50800" rIns="50800" bIns="50800" rtlCol="0" anchor="ctr"/>
            <a:lstStyle/>
            <a:p>
              <a:pPr algn="ctr">
                <a:lnSpc>
                  <a:spcPts val="2729"/>
                </a:lnSpc>
              </a:pPr>
              <a:endParaRPr/>
            </a:p>
          </p:txBody>
        </p:sp>
      </p:grpSp>
      <p:grpSp>
        <p:nvGrpSpPr>
          <p:cNvPr id="5" name="Group 5"/>
          <p:cNvGrpSpPr/>
          <p:nvPr/>
        </p:nvGrpSpPr>
        <p:grpSpPr>
          <a:xfrm>
            <a:off x="259873" y="248396"/>
            <a:ext cx="17768254" cy="1047797"/>
            <a:chOff x="0" y="0"/>
            <a:chExt cx="4679705" cy="275963"/>
          </a:xfrm>
        </p:grpSpPr>
        <p:sp>
          <p:nvSpPr>
            <p:cNvPr id="6" name="Freeform 6"/>
            <p:cNvSpPr/>
            <p:nvPr/>
          </p:nvSpPr>
          <p:spPr>
            <a:xfrm>
              <a:off x="0" y="0"/>
              <a:ext cx="4679705" cy="275963"/>
            </a:xfrm>
            <a:custGeom>
              <a:avLst/>
              <a:gdLst/>
              <a:ahLst/>
              <a:cxnLst/>
              <a:rect l="l" t="t" r="r" b="b"/>
              <a:pathLst>
                <a:path w="4679705" h="275963">
                  <a:moveTo>
                    <a:pt x="0" y="0"/>
                  </a:moveTo>
                  <a:lnTo>
                    <a:pt x="4679705" y="0"/>
                  </a:lnTo>
                  <a:lnTo>
                    <a:pt x="4679705" y="275963"/>
                  </a:lnTo>
                  <a:lnTo>
                    <a:pt x="0" y="275963"/>
                  </a:lnTo>
                  <a:close/>
                </a:path>
              </a:pathLst>
            </a:custGeom>
            <a:solidFill>
              <a:srgbClr val="F8F1E0"/>
            </a:solidFill>
          </p:spPr>
          <p:txBody>
            <a:bodyPr/>
            <a:lstStyle/>
            <a:p>
              <a:endParaRPr lang="da-DK"/>
            </a:p>
          </p:txBody>
        </p:sp>
        <p:sp>
          <p:nvSpPr>
            <p:cNvPr id="7" name="TextBox 7"/>
            <p:cNvSpPr txBox="1"/>
            <p:nvPr/>
          </p:nvSpPr>
          <p:spPr>
            <a:xfrm>
              <a:off x="0" y="-38100"/>
              <a:ext cx="4679705" cy="314063"/>
            </a:xfrm>
            <a:prstGeom prst="rect">
              <a:avLst/>
            </a:prstGeom>
          </p:spPr>
          <p:txBody>
            <a:bodyPr lIns="50800" tIns="50800" rIns="50800" bIns="50800" rtlCol="0" anchor="ctr"/>
            <a:lstStyle/>
            <a:p>
              <a:pPr algn="ctr">
                <a:lnSpc>
                  <a:spcPts val="2729"/>
                </a:lnSpc>
              </a:pPr>
              <a:endParaRPr/>
            </a:p>
          </p:txBody>
        </p:sp>
      </p:grpSp>
      <p:grpSp>
        <p:nvGrpSpPr>
          <p:cNvPr id="8" name="Group 8"/>
          <p:cNvGrpSpPr/>
          <p:nvPr/>
        </p:nvGrpSpPr>
        <p:grpSpPr>
          <a:xfrm>
            <a:off x="0" y="1296193"/>
            <a:ext cx="18288000" cy="267509"/>
            <a:chOff x="0" y="0"/>
            <a:chExt cx="4816593" cy="70455"/>
          </a:xfrm>
        </p:grpSpPr>
        <p:sp>
          <p:nvSpPr>
            <p:cNvPr id="9" name="Freeform 9"/>
            <p:cNvSpPr/>
            <p:nvPr/>
          </p:nvSpPr>
          <p:spPr>
            <a:xfrm>
              <a:off x="0" y="0"/>
              <a:ext cx="4816592" cy="70455"/>
            </a:xfrm>
            <a:custGeom>
              <a:avLst/>
              <a:gdLst/>
              <a:ahLst/>
              <a:cxnLst/>
              <a:rect l="l" t="t" r="r" b="b"/>
              <a:pathLst>
                <a:path w="4816592" h="70455">
                  <a:moveTo>
                    <a:pt x="0" y="0"/>
                  </a:moveTo>
                  <a:lnTo>
                    <a:pt x="4816592" y="0"/>
                  </a:lnTo>
                  <a:lnTo>
                    <a:pt x="4816592" y="70455"/>
                  </a:lnTo>
                  <a:lnTo>
                    <a:pt x="0" y="70455"/>
                  </a:lnTo>
                  <a:close/>
                </a:path>
              </a:pathLst>
            </a:custGeom>
            <a:solidFill>
              <a:srgbClr val="C2DDF0"/>
            </a:solidFill>
          </p:spPr>
          <p:txBody>
            <a:bodyPr/>
            <a:lstStyle/>
            <a:p>
              <a:endParaRPr lang="da-DK"/>
            </a:p>
          </p:txBody>
        </p:sp>
        <p:sp>
          <p:nvSpPr>
            <p:cNvPr id="10" name="TextBox 10"/>
            <p:cNvSpPr txBox="1"/>
            <p:nvPr/>
          </p:nvSpPr>
          <p:spPr>
            <a:xfrm>
              <a:off x="0" y="-38100"/>
              <a:ext cx="4816593" cy="108555"/>
            </a:xfrm>
            <a:prstGeom prst="rect">
              <a:avLst/>
            </a:prstGeom>
          </p:spPr>
          <p:txBody>
            <a:bodyPr lIns="50800" tIns="50800" rIns="50800" bIns="50800" rtlCol="0" anchor="ctr"/>
            <a:lstStyle/>
            <a:p>
              <a:pPr algn="ctr">
                <a:lnSpc>
                  <a:spcPts val="2729"/>
                </a:lnSpc>
              </a:pPr>
              <a:endParaRPr/>
            </a:p>
          </p:txBody>
        </p:sp>
      </p:grpSp>
      <p:sp>
        <p:nvSpPr>
          <p:cNvPr id="11" name="Freeform 11"/>
          <p:cNvSpPr/>
          <p:nvPr/>
        </p:nvSpPr>
        <p:spPr>
          <a:xfrm>
            <a:off x="7613131" y="342801"/>
            <a:ext cx="3061739" cy="858988"/>
          </a:xfrm>
          <a:custGeom>
            <a:avLst/>
            <a:gdLst/>
            <a:ahLst/>
            <a:cxnLst/>
            <a:rect l="l" t="t" r="r" b="b"/>
            <a:pathLst>
              <a:path w="3061739" h="858988">
                <a:moveTo>
                  <a:pt x="0" y="0"/>
                </a:moveTo>
                <a:lnTo>
                  <a:pt x="3061738" y="0"/>
                </a:lnTo>
                <a:lnTo>
                  <a:pt x="3061738" y="858988"/>
                </a:lnTo>
                <a:lnTo>
                  <a:pt x="0" y="858988"/>
                </a:lnTo>
                <a:lnTo>
                  <a:pt x="0" y="0"/>
                </a:lnTo>
                <a:close/>
              </a:path>
            </a:pathLst>
          </a:custGeom>
          <a:blipFill>
            <a:blip r:embed="rId2"/>
            <a:stretch>
              <a:fillRect l="-5711" t="-22751" r="-4878" b="-20605"/>
            </a:stretch>
          </a:blipFill>
        </p:spPr>
        <p:txBody>
          <a:bodyPr/>
          <a:lstStyle/>
          <a:p>
            <a:endParaRPr lang="da-DK"/>
          </a:p>
        </p:txBody>
      </p:sp>
      <p:grpSp>
        <p:nvGrpSpPr>
          <p:cNvPr id="12" name="Group 12"/>
          <p:cNvGrpSpPr/>
          <p:nvPr/>
        </p:nvGrpSpPr>
        <p:grpSpPr>
          <a:xfrm>
            <a:off x="773912" y="1733339"/>
            <a:ext cx="11836665" cy="577488"/>
            <a:chOff x="0" y="0"/>
            <a:chExt cx="15782221" cy="769984"/>
          </a:xfrm>
        </p:grpSpPr>
        <p:sp>
          <p:nvSpPr>
            <p:cNvPr id="13" name="TextBox 13"/>
            <p:cNvSpPr txBox="1"/>
            <p:nvPr/>
          </p:nvSpPr>
          <p:spPr>
            <a:xfrm>
              <a:off x="0" y="38917"/>
              <a:ext cx="15782221" cy="644525"/>
            </a:xfrm>
            <a:prstGeom prst="rect">
              <a:avLst/>
            </a:prstGeom>
          </p:spPr>
          <p:txBody>
            <a:bodyPr lIns="0" tIns="0" rIns="0" bIns="0" rtlCol="0" anchor="t">
              <a:spAutoFit/>
            </a:bodyPr>
            <a:lstStyle/>
            <a:p>
              <a:pPr algn="ctr">
                <a:lnSpc>
                  <a:spcPts val="4199"/>
                </a:lnSpc>
              </a:pPr>
              <a:r>
                <a:rPr lang="en-US" sz="2999" b="1">
                  <a:solidFill>
                    <a:srgbClr val="E62A31"/>
                  </a:solidFill>
                  <a:latin typeface="Verdana Pro Bold"/>
                  <a:ea typeface="Verdana Pro Bold"/>
                  <a:cs typeface="Verdana Pro Bold"/>
                  <a:sym typeface="Verdana Pro Bold"/>
                </a:rPr>
                <a:t>Hvorfor gør vi det her - og hvad vil vi opnå?</a:t>
              </a:r>
            </a:p>
          </p:txBody>
        </p:sp>
        <p:grpSp>
          <p:nvGrpSpPr>
            <p:cNvPr id="14" name="Group 14"/>
            <p:cNvGrpSpPr/>
            <p:nvPr/>
          </p:nvGrpSpPr>
          <p:grpSpPr>
            <a:xfrm>
              <a:off x="908232" y="0"/>
              <a:ext cx="676495" cy="769984"/>
              <a:chOff x="0" y="0"/>
              <a:chExt cx="111683" cy="127117"/>
            </a:xfrm>
          </p:grpSpPr>
          <p:sp>
            <p:nvSpPr>
              <p:cNvPr id="15" name="Freeform 15"/>
              <p:cNvSpPr/>
              <p:nvPr/>
            </p:nvSpPr>
            <p:spPr>
              <a:xfrm>
                <a:off x="0" y="0"/>
                <a:ext cx="111683" cy="127117"/>
              </a:xfrm>
              <a:custGeom>
                <a:avLst/>
                <a:gdLst/>
                <a:ahLst/>
                <a:cxnLst/>
                <a:rect l="l" t="t" r="r" b="b"/>
                <a:pathLst>
                  <a:path w="111683" h="127117">
                    <a:moveTo>
                      <a:pt x="55841" y="0"/>
                    </a:moveTo>
                    <a:lnTo>
                      <a:pt x="55841" y="0"/>
                    </a:lnTo>
                    <a:cubicBezTo>
                      <a:pt x="86682" y="0"/>
                      <a:pt x="111683" y="25001"/>
                      <a:pt x="111683" y="55841"/>
                    </a:cubicBezTo>
                    <a:lnTo>
                      <a:pt x="111683" y="71275"/>
                    </a:lnTo>
                    <a:cubicBezTo>
                      <a:pt x="111683" y="102116"/>
                      <a:pt x="86682" y="127117"/>
                      <a:pt x="55841" y="127117"/>
                    </a:cubicBezTo>
                    <a:lnTo>
                      <a:pt x="55841" y="127117"/>
                    </a:lnTo>
                    <a:cubicBezTo>
                      <a:pt x="25001" y="127117"/>
                      <a:pt x="0" y="102116"/>
                      <a:pt x="0" y="71275"/>
                    </a:cubicBezTo>
                    <a:lnTo>
                      <a:pt x="0" y="55841"/>
                    </a:lnTo>
                    <a:cubicBezTo>
                      <a:pt x="0" y="25001"/>
                      <a:pt x="25001" y="0"/>
                      <a:pt x="55841" y="0"/>
                    </a:cubicBezTo>
                    <a:close/>
                  </a:path>
                </a:pathLst>
              </a:custGeom>
              <a:solidFill>
                <a:srgbClr val="000000">
                  <a:alpha val="0"/>
                </a:srgbClr>
              </a:solidFill>
              <a:ln w="38100" cap="rnd">
                <a:solidFill>
                  <a:srgbClr val="E62A31"/>
                </a:solidFill>
                <a:prstDash val="solid"/>
                <a:round/>
              </a:ln>
            </p:spPr>
            <p:txBody>
              <a:bodyPr/>
              <a:lstStyle/>
              <a:p>
                <a:endParaRPr lang="da-DK"/>
              </a:p>
            </p:txBody>
          </p:sp>
          <p:sp>
            <p:nvSpPr>
              <p:cNvPr id="16" name="TextBox 16"/>
              <p:cNvSpPr txBox="1"/>
              <p:nvPr/>
            </p:nvSpPr>
            <p:spPr>
              <a:xfrm>
                <a:off x="0" y="-38100"/>
                <a:ext cx="111683" cy="165217"/>
              </a:xfrm>
              <a:prstGeom prst="rect">
                <a:avLst/>
              </a:prstGeom>
            </p:spPr>
            <p:txBody>
              <a:bodyPr lIns="50800" tIns="50800" rIns="50800" bIns="50800" rtlCol="0" anchor="ctr"/>
              <a:lstStyle/>
              <a:p>
                <a:pPr algn="ctr">
                  <a:lnSpc>
                    <a:spcPts val="2729"/>
                  </a:lnSpc>
                </a:pPr>
                <a:endParaRPr/>
              </a:p>
            </p:txBody>
          </p:sp>
        </p:grpSp>
        <p:sp>
          <p:nvSpPr>
            <p:cNvPr id="17" name="TextBox 17"/>
            <p:cNvSpPr txBox="1"/>
            <p:nvPr/>
          </p:nvSpPr>
          <p:spPr>
            <a:xfrm>
              <a:off x="993103" y="106295"/>
              <a:ext cx="506753" cy="519294"/>
            </a:xfrm>
            <a:prstGeom prst="rect">
              <a:avLst/>
            </a:prstGeom>
          </p:spPr>
          <p:txBody>
            <a:bodyPr lIns="0" tIns="0" rIns="0" bIns="0" rtlCol="0" anchor="t">
              <a:spAutoFit/>
            </a:bodyPr>
            <a:lstStyle/>
            <a:p>
              <a:pPr algn="ctr">
                <a:lnSpc>
                  <a:spcPts val="3350"/>
                </a:lnSpc>
              </a:pPr>
              <a:r>
                <a:rPr lang="en-US" sz="2393" b="1">
                  <a:solidFill>
                    <a:srgbClr val="E62A31"/>
                  </a:solidFill>
                  <a:latin typeface="Verdana Pro Bold"/>
                  <a:ea typeface="Verdana Pro Bold"/>
                  <a:cs typeface="Verdana Pro Bold"/>
                  <a:sym typeface="Verdana Pro Bold"/>
                </a:rPr>
                <a:t>1</a:t>
              </a:r>
            </a:p>
          </p:txBody>
        </p:sp>
      </p:grpSp>
      <p:sp>
        <p:nvSpPr>
          <p:cNvPr id="18" name="Freeform 18"/>
          <p:cNvSpPr/>
          <p:nvPr/>
        </p:nvSpPr>
        <p:spPr>
          <a:xfrm>
            <a:off x="11959362" y="5617227"/>
            <a:ext cx="5786583" cy="4258139"/>
          </a:xfrm>
          <a:custGeom>
            <a:avLst/>
            <a:gdLst/>
            <a:ahLst/>
            <a:cxnLst/>
            <a:rect l="l" t="t" r="r" b="b"/>
            <a:pathLst>
              <a:path w="5786583" h="4258139">
                <a:moveTo>
                  <a:pt x="0" y="0"/>
                </a:moveTo>
                <a:lnTo>
                  <a:pt x="5786583" y="0"/>
                </a:lnTo>
                <a:lnTo>
                  <a:pt x="5786583" y="4258139"/>
                </a:lnTo>
                <a:lnTo>
                  <a:pt x="0" y="4258139"/>
                </a:lnTo>
                <a:lnTo>
                  <a:pt x="0" y="0"/>
                </a:lnTo>
                <a:close/>
              </a:path>
            </a:pathLst>
          </a:custGeom>
          <a:blipFill>
            <a:blip r:embed="rId3"/>
            <a:stretch>
              <a:fillRect/>
            </a:stretch>
          </a:blipFill>
        </p:spPr>
        <p:txBody>
          <a:bodyPr/>
          <a:lstStyle/>
          <a:p>
            <a:endParaRPr lang="da-DK"/>
          </a:p>
        </p:txBody>
      </p:sp>
      <p:sp>
        <p:nvSpPr>
          <p:cNvPr id="19" name="TextBox 19"/>
          <p:cNvSpPr txBox="1"/>
          <p:nvPr/>
        </p:nvSpPr>
        <p:spPr>
          <a:xfrm>
            <a:off x="1501872" y="2729927"/>
            <a:ext cx="5538434" cy="238125"/>
          </a:xfrm>
          <a:prstGeom prst="rect">
            <a:avLst/>
          </a:prstGeom>
        </p:spPr>
        <p:txBody>
          <a:bodyPr lIns="0" tIns="0" rIns="0" bIns="0" rtlCol="0" anchor="t">
            <a:spAutoFit/>
          </a:bodyPr>
          <a:lstStyle/>
          <a:p>
            <a:pPr algn="l">
              <a:lnSpc>
                <a:spcPts val="2099"/>
              </a:lnSpc>
            </a:pPr>
            <a:r>
              <a:rPr lang="en-US" sz="1499">
                <a:solidFill>
                  <a:srgbClr val="151311"/>
                </a:solidFill>
                <a:latin typeface="Verdana Pro"/>
                <a:ea typeface="Verdana Pro"/>
                <a:cs typeface="Verdana Pro"/>
                <a:sym typeface="Verdana Pro"/>
              </a:rPr>
              <a:t>Vi har lyttet til de ønsker, der kom på landsmødet i 2024:</a:t>
            </a:r>
          </a:p>
        </p:txBody>
      </p:sp>
      <p:sp>
        <p:nvSpPr>
          <p:cNvPr id="20" name="TextBox 20"/>
          <p:cNvSpPr txBox="1"/>
          <p:nvPr/>
        </p:nvSpPr>
        <p:spPr>
          <a:xfrm>
            <a:off x="1501872" y="3044252"/>
            <a:ext cx="5538434" cy="1009650"/>
          </a:xfrm>
          <a:prstGeom prst="rect">
            <a:avLst/>
          </a:prstGeom>
        </p:spPr>
        <p:txBody>
          <a:bodyPr lIns="0" tIns="0" rIns="0" bIns="0" rtlCol="0" anchor="t">
            <a:spAutoFit/>
          </a:bodyPr>
          <a:lstStyle/>
          <a:p>
            <a:pPr marL="323848" lvl="1" indent="-161924" algn="l">
              <a:lnSpc>
                <a:spcPts val="2099"/>
              </a:lnSpc>
              <a:buFont typeface="Arial"/>
              <a:buChar char="•"/>
            </a:pPr>
            <a:r>
              <a:rPr lang="en-US" sz="1499">
                <a:solidFill>
                  <a:srgbClr val="151311"/>
                </a:solidFill>
                <a:latin typeface="Verdana Pro"/>
                <a:ea typeface="Verdana Pro"/>
                <a:cs typeface="Verdana Pro"/>
                <a:sym typeface="Verdana Pro"/>
              </a:rPr>
              <a:t>Behov for generationsskifte. </a:t>
            </a:r>
          </a:p>
          <a:p>
            <a:pPr marL="323848" lvl="1" indent="-161924" algn="l">
              <a:lnSpc>
                <a:spcPts val="2099"/>
              </a:lnSpc>
              <a:buFont typeface="Arial"/>
              <a:buChar char="•"/>
            </a:pPr>
            <a:r>
              <a:rPr lang="en-US" sz="1499">
                <a:solidFill>
                  <a:srgbClr val="151311"/>
                </a:solidFill>
                <a:latin typeface="Verdana Pro"/>
                <a:ea typeface="Verdana Pro"/>
                <a:cs typeface="Verdana Pro"/>
                <a:sym typeface="Verdana Pro"/>
              </a:rPr>
              <a:t>Ønske om mere tidssvarende struktur.</a:t>
            </a:r>
          </a:p>
          <a:p>
            <a:pPr marL="323848" lvl="1" indent="-161924" algn="l">
              <a:lnSpc>
                <a:spcPts val="2099"/>
              </a:lnSpc>
              <a:buFont typeface="Arial"/>
              <a:buChar char="•"/>
            </a:pPr>
            <a:r>
              <a:rPr lang="en-US" sz="1499">
                <a:solidFill>
                  <a:srgbClr val="151311"/>
                </a:solidFill>
                <a:latin typeface="Verdana Pro"/>
                <a:ea typeface="Verdana Pro"/>
                <a:cs typeface="Verdana Pro"/>
                <a:sym typeface="Verdana Pro"/>
              </a:rPr>
              <a:t>Ønske om fælles og retfærdig kontingentmodel.</a:t>
            </a:r>
          </a:p>
          <a:p>
            <a:pPr marL="323848" lvl="1" indent="-161924" algn="l">
              <a:lnSpc>
                <a:spcPts val="2099"/>
              </a:lnSpc>
              <a:buFont typeface="Arial"/>
              <a:buChar char="•"/>
            </a:pPr>
            <a:r>
              <a:rPr lang="en-US" sz="1499">
                <a:solidFill>
                  <a:srgbClr val="151311"/>
                </a:solidFill>
                <a:latin typeface="Verdana Pro"/>
                <a:ea typeface="Verdana Pro"/>
                <a:cs typeface="Verdana Pro"/>
                <a:sym typeface="Verdana Pro"/>
              </a:rPr>
              <a:t>Behov for stærkere fællesskab på tværs af landet.</a:t>
            </a:r>
          </a:p>
        </p:txBody>
      </p:sp>
      <p:sp>
        <p:nvSpPr>
          <p:cNvPr id="21" name="TextBox 21"/>
          <p:cNvSpPr txBox="1"/>
          <p:nvPr/>
        </p:nvSpPr>
        <p:spPr>
          <a:xfrm>
            <a:off x="1501872" y="4568252"/>
            <a:ext cx="8898449" cy="752475"/>
          </a:xfrm>
          <a:prstGeom prst="rect">
            <a:avLst/>
          </a:prstGeom>
        </p:spPr>
        <p:txBody>
          <a:bodyPr lIns="0" tIns="0" rIns="0" bIns="0" rtlCol="0" anchor="t">
            <a:spAutoFit/>
          </a:bodyPr>
          <a:lstStyle/>
          <a:p>
            <a:pPr algn="l">
              <a:lnSpc>
                <a:spcPts val="2099"/>
              </a:lnSpc>
            </a:pPr>
            <a:r>
              <a:rPr lang="en-US" sz="1499">
                <a:solidFill>
                  <a:srgbClr val="151311"/>
                </a:solidFill>
                <a:latin typeface="Verdana Pro"/>
                <a:ea typeface="Verdana Pro"/>
                <a:cs typeface="Verdana Pro"/>
                <a:sym typeface="Verdana Pro"/>
              </a:rPr>
              <a:t>Arbejdsgruppen har analyseret DUI’s struktur, set på andre sammenlignelige organisationer og drøftet, hvordan vi bedst sikrer fremtidens DUI. Det oplæg, du sidder med, samler alt det i tre temaer.</a:t>
            </a:r>
          </a:p>
        </p:txBody>
      </p:sp>
      <p:sp>
        <p:nvSpPr>
          <p:cNvPr id="22" name="TextBox 22"/>
          <p:cNvSpPr txBox="1"/>
          <p:nvPr/>
        </p:nvSpPr>
        <p:spPr>
          <a:xfrm>
            <a:off x="1501872" y="5835077"/>
            <a:ext cx="7863373" cy="495300"/>
          </a:xfrm>
          <a:prstGeom prst="rect">
            <a:avLst/>
          </a:prstGeom>
        </p:spPr>
        <p:txBody>
          <a:bodyPr lIns="0" tIns="0" rIns="0" bIns="0" rtlCol="0" anchor="t">
            <a:spAutoFit/>
          </a:bodyPr>
          <a:lstStyle/>
          <a:p>
            <a:pPr algn="l">
              <a:lnSpc>
                <a:spcPts val="2099"/>
              </a:lnSpc>
            </a:pPr>
            <a:r>
              <a:rPr lang="en-US" sz="1499" b="1">
                <a:solidFill>
                  <a:srgbClr val="151311"/>
                </a:solidFill>
                <a:latin typeface="Verdana Pro Bold"/>
                <a:ea typeface="Verdana Pro Bold"/>
                <a:cs typeface="Verdana Pro Bold"/>
                <a:sym typeface="Verdana Pro Bold"/>
              </a:rPr>
              <a:t>Kort sagt:</a:t>
            </a:r>
          </a:p>
          <a:p>
            <a:pPr algn="l">
              <a:lnSpc>
                <a:spcPts val="2099"/>
              </a:lnSpc>
            </a:pPr>
            <a:r>
              <a:rPr lang="en-US" sz="1499">
                <a:solidFill>
                  <a:srgbClr val="151311"/>
                </a:solidFill>
                <a:latin typeface="Verdana Pro"/>
                <a:ea typeface="Verdana Pro"/>
                <a:cs typeface="Verdana Pro"/>
                <a:sym typeface="Verdana Pro"/>
              </a:rPr>
              <a:t>Vi skal gøre det lettere at være frivillig - og endnu bedre at være medlem.</a:t>
            </a:r>
          </a:p>
        </p:txBody>
      </p:sp>
      <p:sp>
        <p:nvSpPr>
          <p:cNvPr id="23" name="TextBox 23"/>
          <p:cNvSpPr txBox="1"/>
          <p:nvPr/>
        </p:nvSpPr>
        <p:spPr>
          <a:xfrm>
            <a:off x="419398" y="9759416"/>
            <a:ext cx="1218605"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December 2025</a:t>
            </a:r>
          </a:p>
        </p:txBody>
      </p:sp>
      <p:sp>
        <p:nvSpPr>
          <p:cNvPr id="24" name="TextBox 24"/>
          <p:cNvSpPr txBox="1"/>
          <p:nvPr/>
        </p:nvSpPr>
        <p:spPr>
          <a:xfrm>
            <a:off x="17354845" y="9759416"/>
            <a:ext cx="482203"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Side 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59873" y="248396"/>
            <a:ext cx="17768254" cy="9790207"/>
            <a:chOff x="0" y="0"/>
            <a:chExt cx="4679705" cy="2578491"/>
          </a:xfrm>
        </p:grpSpPr>
        <p:sp>
          <p:nvSpPr>
            <p:cNvPr id="3" name="Freeform 3"/>
            <p:cNvSpPr/>
            <p:nvPr/>
          </p:nvSpPr>
          <p:spPr>
            <a:xfrm>
              <a:off x="0" y="0"/>
              <a:ext cx="4679705" cy="2578491"/>
            </a:xfrm>
            <a:custGeom>
              <a:avLst/>
              <a:gdLst/>
              <a:ahLst/>
              <a:cxnLst/>
              <a:rect l="l" t="t" r="r" b="b"/>
              <a:pathLst>
                <a:path w="4679705" h="2578491">
                  <a:moveTo>
                    <a:pt x="0" y="0"/>
                  </a:moveTo>
                  <a:lnTo>
                    <a:pt x="4679705" y="0"/>
                  </a:lnTo>
                  <a:lnTo>
                    <a:pt x="4679705" y="2578491"/>
                  </a:lnTo>
                  <a:lnTo>
                    <a:pt x="0" y="2578491"/>
                  </a:lnTo>
                  <a:close/>
                </a:path>
              </a:pathLst>
            </a:custGeom>
            <a:solidFill>
              <a:srgbClr val="FFFFFF"/>
            </a:solidFill>
          </p:spPr>
          <p:txBody>
            <a:bodyPr/>
            <a:lstStyle/>
            <a:p>
              <a:endParaRPr lang="da-DK"/>
            </a:p>
          </p:txBody>
        </p:sp>
        <p:sp>
          <p:nvSpPr>
            <p:cNvPr id="4" name="TextBox 4"/>
            <p:cNvSpPr txBox="1"/>
            <p:nvPr/>
          </p:nvSpPr>
          <p:spPr>
            <a:xfrm>
              <a:off x="0" y="-38100"/>
              <a:ext cx="4679705" cy="2616591"/>
            </a:xfrm>
            <a:prstGeom prst="rect">
              <a:avLst/>
            </a:prstGeom>
          </p:spPr>
          <p:txBody>
            <a:bodyPr lIns="50800" tIns="50800" rIns="50800" bIns="50800" rtlCol="0" anchor="ctr"/>
            <a:lstStyle/>
            <a:p>
              <a:pPr algn="ctr">
                <a:lnSpc>
                  <a:spcPts val="2729"/>
                </a:lnSpc>
              </a:pPr>
              <a:endParaRPr/>
            </a:p>
          </p:txBody>
        </p:sp>
      </p:grpSp>
      <p:grpSp>
        <p:nvGrpSpPr>
          <p:cNvPr id="5" name="Group 5"/>
          <p:cNvGrpSpPr/>
          <p:nvPr/>
        </p:nvGrpSpPr>
        <p:grpSpPr>
          <a:xfrm>
            <a:off x="259873" y="248396"/>
            <a:ext cx="17768254" cy="1047797"/>
            <a:chOff x="0" y="0"/>
            <a:chExt cx="4679705" cy="275963"/>
          </a:xfrm>
        </p:grpSpPr>
        <p:sp>
          <p:nvSpPr>
            <p:cNvPr id="6" name="Freeform 6"/>
            <p:cNvSpPr/>
            <p:nvPr/>
          </p:nvSpPr>
          <p:spPr>
            <a:xfrm>
              <a:off x="0" y="0"/>
              <a:ext cx="4679705" cy="275963"/>
            </a:xfrm>
            <a:custGeom>
              <a:avLst/>
              <a:gdLst/>
              <a:ahLst/>
              <a:cxnLst/>
              <a:rect l="l" t="t" r="r" b="b"/>
              <a:pathLst>
                <a:path w="4679705" h="275963">
                  <a:moveTo>
                    <a:pt x="0" y="0"/>
                  </a:moveTo>
                  <a:lnTo>
                    <a:pt x="4679705" y="0"/>
                  </a:lnTo>
                  <a:lnTo>
                    <a:pt x="4679705" y="275963"/>
                  </a:lnTo>
                  <a:lnTo>
                    <a:pt x="0" y="275963"/>
                  </a:lnTo>
                  <a:close/>
                </a:path>
              </a:pathLst>
            </a:custGeom>
            <a:solidFill>
              <a:srgbClr val="F8F1E0"/>
            </a:solidFill>
          </p:spPr>
          <p:txBody>
            <a:bodyPr/>
            <a:lstStyle/>
            <a:p>
              <a:endParaRPr lang="da-DK"/>
            </a:p>
          </p:txBody>
        </p:sp>
        <p:sp>
          <p:nvSpPr>
            <p:cNvPr id="7" name="TextBox 7"/>
            <p:cNvSpPr txBox="1"/>
            <p:nvPr/>
          </p:nvSpPr>
          <p:spPr>
            <a:xfrm>
              <a:off x="0" y="-38100"/>
              <a:ext cx="4679705" cy="314063"/>
            </a:xfrm>
            <a:prstGeom prst="rect">
              <a:avLst/>
            </a:prstGeom>
          </p:spPr>
          <p:txBody>
            <a:bodyPr lIns="50800" tIns="50800" rIns="50800" bIns="50800" rtlCol="0" anchor="ctr"/>
            <a:lstStyle/>
            <a:p>
              <a:pPr algn="ctr">
                <a:lnSpc>
                  <a:spcPts val="2729"/>
                </a:lnSpc>
              </a:pPr>
              <a:endParaRPr/>
            </a:p>
          </p:txBody>
        </p:sp>
      </p:grpSp>
      <p:grpSp>
        <p:nvGrpSpPr>
          <p:cNvPr id="8" name="Group 8"/>
          <p:cNvGrpSpPr/>
          <p:nvPr/>
        </p:nvGrpSpPr>
        <p:grpSpPr>
          <a:xfrm>
            <a:off x="0" y="1296193"/>
            <a:ext cx="18288000" cy="267509"/>
            <a:chOff x="0" y="0"/>
            <a:chExt cx="4816593" cy="70455"/>
          </a:xfrm>
        </p:grpSpPr>
        <p:sp>
          <p:nvSpPr>
            <p:cNvPr id="9" name="Freeform 9"/>
            <p:cNvSpPr/>
            <p:nvPr/>
          </p:nvSpPr>
          <p:spPr>
            <a:xfrm>
              <a:off x="0" y="0"/>
              <a:ext cx="4816592" cy="70455"/>
            </a:xfrm>
            <a:custGeom>
              <a:avLst/>
              <a:gdLst/>
              <a:ahLst/>
              <a:cxnLst/>
              <a:rect l="l" t="t" r="r" b="b"/>
              <a:pathLst>
                <a:path w="4816592" h="70455">
                  <a:moveTo>
                    <a:pt x="0" y="0"/>
                  </a:moveTo>
                  <a:lnTo>
                    <a:pt x="4816592" y="0"/>
                  </a:lnTo>
                  <a:lnTo>
                    <a:pt x="4816592" y="70455"/>
                  </a:lnTo>
                  <a:lnTo>
                    <a:pt x="0" y="70455"/>
                  </a:lnTo>
                  <a:close/>
                </a:path>
              </a:pathLst>
            </a:custGeom>
            <a:solidFill>
              <a:srgbClr val="C2DDF0"/>
            </a:solidFill>
          </p:spPr>
          <p:txBody>
            <a:bodyPr/>
            <a:lstStyle/>
            <a:p>
              <a:endParaRPr lang="da-DK"/>
            </a:p>
          </p:txBody>
        </p:sp>
        <p:sp>
          <p:nvSpPr>
            <p:cNvPr id="10" name="TextBox 10"/>
            <p:cNvSpPr txBox="1"/>
            <p:nvPr/>
          </p:nvSpPr>
          <p:spPr>
            <a:xfrm>
              <a:off x="0" y="-38100"/>
              <a:ext cx="4816593" cy="108555"/>
            </a:xfrm>
            <a:prstGeom prst="rect">
              <a:avLst/>
            </a:prstGeom>
          </p:spPr>
          <p:txBody>
            <a:bodyPr lIns="50800" tIns="50800" rIns="50800" bIns="50800" rtlCol="0" anchor="ctr"/>
            <a:lstStyle/>
            <a:p>
              <a:pPr algn="ctr">
                <a:lnSpc>
                  <a:spcPts val="2729"/>
                </a:lnSpc>
              </a:pPr>
              <a:endParaRPr/>
            </a:p>
          </p:txBody>
        </p:sp>
      </p:grpSp>
      <p:sp>
        <p:nvSpPr>
          <p:cNvPr id="11" name="Freeform 11"/>
          <p:cNvSpPr/>
          <p:nvPr/>
        </p:nvSpPr>
        <p:spPr>
          <a:xfrm>
            <a:off x="7613131" y="342801"/>
            <a:ext cx="3061739" cy="858988"/>
          </a:xfrm>
          <a:custGeom>
            <a:avLst/>
            <a:gdLst/>
            <a:ahLst/>
            <a:cxnLst/>
            <a:rect l="l" t="t" r="r" b="b"/>
            <a:pathLst>
              <a:path w="3061739" h="858988">
                <a:moveTo>
                  <a:pt x="0" y="0"/>
                </a:moveTo>
                <a:lnTo>
                  <a:pt x="3061738" y="0"/>
                </a:lnTo>
                <a:lnTo>
                  <a:pt x="3061738" y="858988"/>
                </a:lnTo>
                <a:lnTo>
                  <a:pt x="0" y="858988"/>
                </a:lnTo>
                <a:lnTo>
                  <a:pt x="0" y="0"/>
                </a:lnTo>
                <a:close/>
              </a:path>
            </a:pathLst>
          </a:custGeom>
          <a:blipFill>
            <a:blip r:embed="rId2"/>
            <a:stretch>
              <a:fillRect l="-5711" t="-22751" r="-4878" b="-20605"/>
            </a:stretch>
          </a:blipFill>
        </p:spPr>
        <p:txBody>
          <a:bodyPr/>
          <a:lstStyle/>
          <a:p>
            <a:endParaRPr lang="da-DK"/>
          </a:p>
        </p:txBody>
      </p:sp>
      <p:grpSp>
        <p:nvGrpSpPr>
          <p:cNvPr id="12" name="Group 12"/>
          <p:cNvGrpSpPr/>
          <p:nvPr/>
        </p:nvGrpSpPr>
        <p:grpSpPr>
          <a:xfrm>
            <a:off x="1501872" y="1819131"/>
            <a:ext cx="11294812" cy="577488"/>
            <a:chOff x="0" y="0"/>
            <a:chExt cx="15059749" cy="769984"/>
          </a:xfrm>
        </p:grpSpPr>
        <p:sp>
          <p:nvSpPr>
            <p:cNvPr id="13" name="TextBox 13"/>
            <p:cNvSpPr txBox="1"/>
            <p:nvPr/>
          </p:nvSpPr>
          <p:spPr>
            <a:xfrm>
              <a:off x="0" y="38917"/>
              <a:ext cx="15059749" cy="644525"/>
            </a:xfrm>
            <a:prstGeom prst="rect">
              <a:avLst/>
            </a:prstGeom>
          </p:spPr>
          <p:txBody>
            <a:bodyPr lIns="0" tIns="0" rIns="0" bIns="0" rtlCol="0" anchor="t">
              <a:spAutoFit/>
            </a:bodyPr>
            <a:lstStyle/>
            <a:p>
              <a:pPr algn="ctr">
                <a:lnSpc>
                  <a:spcPts val="4199"/>
                </a:lnSpc>
              </a:pPr>
              <a:r>
                <a:rPr lang="en-US" sz="2999" b="1">
                  <a:solidFill>
                    <a:srgbClr val="E62A31"/>
                  </a:solidFill>
                  <a:latin typeface="Verdana Pro Bold"/>
                  <a:ea typeface="Verdana Pro Bold"/>
                  <a:cs typeface="Verdana Pro Bold"/>
                  <a:sym typeface="Verdana Pro Bold"/>
                </a:rPr>
                <a:t>Hvad handler det om - det tre hovedspørgsmål</a:t>
              </a:r>
            </a:p>
          </p:txBody>
        </p:sp>
        <p:grpSp>
          <p:nvGrpSpPr>
            <p:cNvPr id="14" name="Group 14"/>
            <p:cNvGrpSpPr/>
            <p:nvPr/>
          </p:nvGrpSpPr>
          <p:grpSpPr>
            <a:xfrm>
              <a:off x="0" y="0"/>
              <a:ext cx="684944" cy="769984"/>
              <a:chOff x="0" y="0"/>
              <a:chExt cx="113077" cy="127117"/>
            </a:xfrm>
          </p:grpSpPr>
          <p:sp>
            <p:nvSpPr>
              <p:cNvPr id="15" name="Freeform 15"/>
              <p:cNvSpPr/>
              <p:nvPr/>
            </p:nvSpPr>
            <p:spPr>
              <a:xfrm>
                <a:off x="0" y="0"/>
                <a:ext cx="113077" cy="127117"/>
              </a:xfrm>
              <a:custGeom>
                <a:avLst/>
                <a:gdLst/>
                <a:ahLst/>
                <a:cxnLst/>
                <a:rect l="l" t="t" r="r" b="b"/>
                <a:pathLst>
                  <a:path w="113077" h="127117">
                    <a:moveTo>
                      <a:pt x="56539" y="0"/>
                    </a:moveTo>
                    <a:lnTo>
                      <a:pt x="56539" y="0"/>
                    </a:lnTo>
                    <a:cubicBezTo>
                      <a:pt x="87764" y="0"/>
                      <a:pt x="113077" y="25313"/>
                      <a:pt x="113077" y="56539"/>
                    </a:cubicBezTo>
                    <a:lnTo>
                      <a:pt x="113077" y="70578"/>
                    </a:lnTo>
                    <a:cubicBezTo>
                      <a:pt x="113077" y="85573"/>
                      <a:pt x="107121" y="99954"/>
                      <a:pt x="96518" y="110557"/>
                    </a:cubicBezTo>
                    <a:cubicBezTo>
                      <a:pt x="85915" y="121160"/>
                      <a:pt x="71534" y="127117"/>
                      <a:pt x="56539" y="127117"/>
                    </a:cubicBezTo>
                    <a:lnTo>
                      <a:pt x="56539" y="127117"/>
                    </a:lnTo>
                    <a:cubicBezTo>
                      <a:pt x="25313" y="127117"/>
                      <a:pt x="0" y="101803"/>
                      <a:pt x="0" y="70578"/>
                    </a:cubicBezTo>
                    <a:lnTo>
                      <a:pt x="0" y="56539"/>
                    </a:lnTo>
                    <a:cubicBezTo>
                      <a:pt x="0" y="41544"/>
                      <a:pt x="5957" y="27163"/>
                      <a:pt x="16560" y="16560"/>
                    </a:cubicBezTo>
                    <a:cubicBezTo>
                      <a:pt x="27163" y="5957"/>
                      <a:pt x="41544" y="0"/>
                      <a:pt x="56539" y="0"/>
                    </a:cubicBezTo>
                    <a:close/>
                  </a:path>
                </a:pathLst>
              </a:custGeom>
              <a:solidFill>
                <a:srgbClr val="000000">
                  <a:alpha val="0"/>
                </a:srgbClr>
              </a:solidFill>
              <a:ln w="38100" cap="rnd">
                <a:solidFill>
                  <a:srgbClr val="E62A31"/>
                </a:solidFill>
                <a:prstDash val="solid"/>
                <a:round/>
              </a:ln>
            </p:spPr>
            <p:txBody>
              <a:bodyPr/>
              <a:lstStyle/>
              <a:p>
                <a:endParaRPr lang="da-DK"/>
              </a:p>
            </p:txBody>
          </p:sp>
          <p:sp>
            <p:nvSpPr>
              <p:cNvPr id="16" name="TextBox 16"/>
              <p:cNvSpPr txBox="1"/>
              <p:nvPr/>
            </p:nvSpPr>
            <p:spPr>
              <a:xfrm>
                <a:off x="0" y="-38100"/>
                <a:ext cx="113077" cy="165217"/>
              </a:xfrm>
              <a:prstGeom prst="rect">
                <a:avLst/>
              </a:prstGeom>
            </p:spPr>
            <p:txBody>
              <a:bodyPr lIns="50800" tIns="50800" rIns="50800" bIns="50800" rtlCol="0" anchor="ctr"/>
              <a:lstStyle/>
              <a:p>
                <a:pPr algn="ctr">
                  <a:lnSpc>
                    <a:spcPts val="2729"/>
                  </a:lnSpc>
                </a:pPr>
                <a:endParaRPr/>
              </a:p>
            </p:txBody>
          </p:sp>
        </p:grpSp>
        <p:sp>
          <p:nvSpPr>
            <p:cNvPr id="17" name="TextBox 17"/>
            <p:cNvSpPr txBox="1"/>
            <p:nvPr/>
          </p:nvSpPr>
          <p:spPr>
            <a:xfrm>
              <a:off x="85931" y="106295"/>
              <a:ext cx="513082" cy="519294"/>
            </a:xfrm>
            <a:prstGeom prst="rect">
              <a:avLst/>
            </a:prstGeom>
          </p:spPr>
          <p:txBody>
            <a:bodyPr lIns="0" tIns="0" rIns="0" bIns="0" rtlCol="0" anchor="t">
              <a:spAutoFit/>
            </a:bodyPr>
            <a:lstStyle/>
            <a:p>
              <a:pPr algn="ctr">
                <a:lnSpc>
                  <a:spcPts val="3350"/>
                </a:lnSpc>
              </a:pPr>
              <a:r>
                <a:rPr lang="en-US" sz="2393" b="1">
                  <a:solidFill>
                    <a:srgbClr val="E62A31"/>
                  </a:solidFill>
                  <a:latin typeface="Verdana Pro Bold"/>
                  <a:ea typeface="Verdana Pro Bold"/>
                  <a:cs typeface="Verdana Pro Bold"/>
                  <a:sym typeface="Verdana Pro Bold"/>
                </a:rPr>
                <a:t>2</a:t>
              </a:r>
            </a:p>
          </p:txBody>
        </p:sp>
      </p:grpSp>
      <p:sp>
        <p:nvSpPr>
          <p:cNvPr id="18" name="Freeform 18"/>
          <p:cNvSpPr/>
          <p:nvPr/>
        </p:nvSpPr>
        <p:spPr>
          <a:xfrm>
            <a:off x="12217032" y="5273169"/>
            <a:ext cx="5651853" cy="4727716"/>
          </a:xfrm>
          <a:custGeom>
            <a:avLst/>
            <a:gdLst/>
            <a:ahLst/>
            <a:cxnLst/>
            <a:rect l="l" t="t" r="r" b="b"/>
            <a:pathLst>
              <a:path w="5651853" h="4727716">
                <a:moveTo>
                  <a:pt x="0" y="0"/>
                </a:moveTo>
                <a:lnTo>
                  <a:pt x="5651852" y="0"/>
                </a:lnTo>
                <a:lnTo>
                  <a:pt x="5651852" y="4727716"/>
                </a:lnTo>
                <a:lnTo>
                  <a:pt x="0" y="4727716"/>
                </a:lnTo>
                <a:lnTo>
                  <a:pt x="0" y="0"/>
                </a:lnTo>
                <a:close/>
              </a:path>
            </a:pathLst>
          </a:custGeom>
          <a:blipFill>
            <a:blip r:embed="rId3"/>
            <a:stretch>
              <a:fillRect/>
            </a:stretch>
          </a:blipFill>
        </p:spPr>
        <p:txBody>
          <a:bodyPr/>
          <a:lstStyle/>
          <a:p>
            <a:endParaRPr lang="da-DK"/>
          </a:p>
        </p:txBody>
      </p:sp>
      <p:sp>
        <p:nvSpPr>
          <p:cNvPr id="19" name="TextBox 19"/>
          <p:cNvSpPr txBox="1"/>
          <p:nvPr/>
        </p:nvSpPr>
        <p:spPr>
          <a:xfrm>
            <a:off x="1501872" y="2901444"/>
            <a:ext cx="8309252" cy="238125"/>
          </a:xfrm>
          <a:prstGeom prst="rect">
            <a:avLst/>
          </a:prstGeom>
        </p:spPr>
        <p:txBody>
          <a:bodyPr lIns="0" tIns="0" rIns="0" bIns="0" rtlCol="0" anchor="t">
            <a:spAutoFit/>
          </a:bodyPr>
          <a:lstStyle/>
          <a:p>
            <a:pPr algn="l">
              <a:lnSpc>
                <a:spcPts val="2099"/>
              </a:lnSpc>
            </a:pPr>
            <a:r>
              <a:rPr lang="en-US" sz="1499">
                <a:solidFill>
                  <a:srgbClr val="151311"/>
                </a:solidFill>
                <a:latin typeface="Verdana Pro"/>
                <a:ea typeface="Verdana Pro"/>
                <a:cs typeface="Verdana Pro"/>
                <a:sym typeface="Verdana Pro"/>
              </a:rPr>
              <a:t>Oplægget handler om de tre store spørgsmål. som hænger tæt sammen:</a:t>
            </a:r>
          </a:p>
        </p:txBody>
      </p:sp>
      <p:sp>
        <p:nvSpPr>
          <p:cNvPr id="20" name="TextBox 20"/>
          <p:cNvSpPr txBox="1"/>
          <p:nvPr/>
        </p:nvSpPr>
        <p:spPr>
          <a:xfrm>
            <a:off x="1501872" y="3644394"/>
            <a:ext cx="10204237" cy="1009650"/>
          </a:xfrm>
          <a:prstGeom prst="rect">
            <a:avLst/>
          </a:prstGeom>
        </p:spPr>
        <p:txBody>
          <a:bodyPr lIns="0" tIns="0" rIns="0" bIns="0" rtlCol="0" anchor="t">
            <a:spAutoFit/>
          </a:bodyPr>
          <a:lstStyle/>
          <a:p>
            <a:pPr algn="just">
              <a:lnSpc>
                <a:spcPts val="2099"/>
              </a:lnSpc>
            </a:pPr>
            <a:r>
              <a:rPr lang="en-US" sz="1499" b="1">
                <a:solidFill>
                  <a:srgbClr val="151311"/>
                </a:solidFill>
                <a:latin typeface="Verdana Pro Bold"/>
                <a:ea typeface="Verdana Pro Bold"/>
                <a:cs typeface="Verdana Pro Bold"/>
                <a:sym typeface="Verdana Pro Bold"/>
              </a:rPr>
              <a:t>1) Generationsskifte</a:t>
            </a:r>
          </a:p>
          <a:p>
            <a:pPr algn="just">
              <a:lnSpc>
                <a:spcPts val="2099"/>
              </a:lnSpc>
            </a:pPr>
            <a:r>
              <a:rPr lang="en-US" sz="1499">
                <a:solidFill>
                  <a:srgbClr val="151311"/>
                </a:solidFill>
                <a:latin typeface="Verdana Pro"/>
                <a:ea typeface="Verdana Pro"/>
                <a:cs typeface="Verdana Pro"/>
                <a:sym typeface="Verdana Pro"/>
              </a:rPr>
              <a:t>Hvordan sikrer vi, at nye - især unge - får plads og ansvar?</a:t>
            </a:r>
          </a:p>
          <a:p>
            <a:pPr marL="323848" lvl="1" indent="-161924" algn="just">
              <a:lnSpc>
                <a:spcPts val="2099"/>
              </a:lnSpc>
              <a:buFont typeface="Arial"/>
              <a:buChar char="•"/>
            </a:pPr>
            <a:r>
              <a:rPr lang="en-US" sz="1499">
                <a:solidFill>
                  <a:srgbClr val="151311"/>
                </a:solidFill>
                <a:latin typeface="Verdana Pro"/>
                <a:ea typeface="Verdana Pro"/>
                <a:cs typeface="Verdana Pro"/>
                <a:sym typeface="Verdana Pro"/>
              </a:rPr>
              <a:t>Skal der være en øvre aldersgrænse (fx 65 år) for valg til hovedbestyrelsen og afdelingsbestyrelser?</a:t>
            </a:r>
          </a:p>
          <a:p>
            <a:pPr marL="323848" lvl="1" indent="-161924" algn="just">
              <a:lnSpc>
                <a:spcPts val="2099"/>
              </a:lnSpc>
              <a:buFont typeface="Arial"/>
              <a:buChar char="•"/>
            </a:pPr>
            <a:r>
              <a:rPr lang="en-US" sz="1499">
                <a:solidFill>
                  <a:srgbClr val="151311"/>
                </a:solidFill>
                <a:latin typeface="Verdana Pro"/>
                <a:ea typeface="Verdana Pro"/>
                <a:cs typeface="Verdana Pro"/>
                <a:sym typeface="Verdana Pro"/>
              </a:rPr>
              <a:t>Skal der stilles krav om, at mindst én under 18 år og 1-2 under 30 år er med i hver bestyrelse?</a:t>
            </a:r>
          </a:p>
        </p:txBody>
      </p:sp>
      <p:sp>
        <p:nvSpPr>
          <p:cNvPr id="21" name="TextBox 21"/>
          <p:cNvSpPr txBox="1"/>
          <p:nvPr/>
        </p:nvSpPr>
        <p:spPr>
          <a:xfrm>
            <a:off x="1501872" y="5254119"/>
            <a:ext cx="10204237" cy="1009650"/>
          </a:xfrm>
          <a:prstGeom prst="rect">
            <a:avLst/>
          </a:prstGeom>
        </p:spPr>
        <p:txBody>
          <a:bodyPr lIns="0" tIns="0" rIns="0" bIns="0" rtlCol="0" anchor="t">
            <a:spAutoFit/>
          </a:bodyPr>
          <a:lstStyle/>
          <a:p>
            <a:pPr algn="just">
              <a:lnSpc>
                <a:spcPts val="2099"/>
              </a:lnSpc>
            </a:pPr>
            <a:r>
              <a:rPr lang="en-US" sz="1499" b="1">
                <a:solidFill>
                  <a:srgbClr val="151311"/>
                </a:solidFill>
                <a:latin typeface="Verdana Pro Bold"/>
                <a:ea typeface="Verdana Pro Bold"/>
                <a:cs typeface="Verdana Pro Bold"/>
                <a:sym typeface="Verdana Pro Bold"/>
              </a:rPr>
              <a:t>2) Struktur</a:t>
            </a:r>
          </a:p>
          <a:p>
            <a:pPr algn="just">
              <a:lnSpc>
                <a:spcPts val="2099"/>
              </a:lnSpc>
            </a:pPr>
            <a:r>
              <a:rPr lang="en-US" sz="1499">
                <a:solidFill>
                  <a:srgbClr val="151311"/>
                </a:solidFill>
                <a:latin typeface="Verdana Pro"/>
                <a:ea typeface="Verdana Pro"/>
                <a:cs typeface="Verdana Pro"/>
                <a:sym typeface="Verdana Pro"/>
              </a:rPr>
              <a:t>Hvordan organiserer vi os bedst, så det hænger sammen lokalt, regionalt og nationalt?</a:t>
            </a:r>
          </a:p>
          <a:p>
            <a:pPr marL="323848" lvl="1" indent="-161924" algn="just">
              <a:lnSpc>
                <a:spcPts val="2099"/>
              </a:lnSpc>
              <a:buFont typeface="Arial"/>
              <a:buChar char="•"/>
            </a:pPr>
            <a:r>
              <a:rPr lang="en-US" sz="1499">
                <a:solidFill>
                  <a:srgbClr val="151311"/>
                </a:solidFill>
                <a:latin typeface="Verdana Pro"/>
                <a:ea typeface="Verdana Pro"/>
                <a:cs typeface="Verdana Pro"/>
                <a:sym typeface="Verdana Pro"/>
              </a:rPr>
              <a:t>Skal vi have tre regioner (Jylland, Fyn, Sjælland), der binder afdelingerne tættere sammen?</a:t>
            </a:r>
          </a:p>
          <a:p>
            <a:pPr marL="323848" lvl="1" indent="-161924" algn="just">
              <a:lnSpc>
                <a:spcPts val="2099"/>
              </a:lnSpc>
              <a:buFont typeface="Arial"/>
              <a:buChar char="•"/>
            </a:pPr>
            <a:r>
              <a:rPr lang="en-US" sz="1499">
                <a:solidFill>
                  <a:srgbClr val="151311"/>
                </a:solidFill>
                <a:latin typeface="Verdana Pro"/>
                <a:ea typeface="Verdana Pro"/>
                <a:cs typeface="Verdana Pro"/>
                <a:sym typeface="Verdana Pro"/>
              </a:rPr>
              <a:t>Hvordan sikrer vi, at regionerne hjælper – uden at blive et ekstra led?</a:t>
            </a:r>
          </a:p>
        </p:txBody>
      </p:sp>
      <p:sp>
        <p:nvSpPr>
          <p:cNvPr id="22" name="TextBox 22"/>
          <p:cNvSpPr txBox="1"/>
          <p:nvPr/>
        </p:nvSpPr>
        <p:spPr>
          <a:xfrm>
            <a:off x="1501872" y="6863845"/>
            <a:ext cx="10204237" cy="1266825"/>
          </a:xfrm>
          <a:prstGeom prst="rect">
            <a:avLst/>
          </a:prstGeom>
        </p:spPr>
        <p:txBody>
          <a:bodyPr lIns="0" tIns="0" rIns="0" bIns="0" rtlCol="0" anchor="t">
            <a:spAutoFit/>
          </a:bodyPr>
          <a:lstStyle/>
          <a:p>
            <a:pPr algn="just">
              <a:lnSpc>
                <a:spcPts val="2099"/>
              </a:lnSpc>
            </a:pPr>
            <a:r>
              <a:rPr lang="en-US" sz="1499" b="1">
                <a:solidFill>
                  <a:srgbClr val="151311"/>
                </a:solidFill>
                <a:latin typeface="Verdana Pro Bold"/>
                <a:ea typeface="Verdana Pro Bold"/>
                <a:cs typeface="Verdana Pro Bold"/>
                <a:sym typeface="Verdana Pro Bold"/>
              </a:rPr>
              <a:t>3) Kontingent</a:t>
            </a:r>
          </a:p>
          <a:p>
            <a:pPr algn="just">
              <a:lnSpc>
                <a:spcPts val="2099"/>
              </a:lnSpc>
            </a:pPr>
            <a:r>
              <a:rPr lang="en-US" sz="1499">
                <a:solidFill>
                  <a:srgbClr val="151311"/>
                </a:solidFill>
                <a:latin typeface="Verdana Pro"/>
                <a:ea typeface="Verdana Pro"/>
                <a:cs typeface="Verdana Pro"/>
                <a:sym typeface="Verdana Pro"/>
              </a:rPr>
              <a:t>Hvordan sikrer vi en retfærdig, enkel og bæredygtig økonomi?</a:t>
            </a:r>
          </a:p>
          <a:p>
            <a:pPr marL="323848" lvl="1" indent="-161924" algn="just">
              <a:lnSpc>
                <a:spcPts val="2099"/>
              </a:lnSpc>
              <a:buFont typeface="Arial"/>
              <a:buChar char="•"/>
            </a:pPr>
            <a:r>
              <a:rPr lang="en-US" sz="1499">
                <a:solidFill>
                  <a:srgbClr val="151311"/>
                </a:solidFill>
                <a:latin typeface="Verdana Pro"/>
                <a:ea typeface="Verdana Pro"/>
                <a:cs typeface="Verdana Pro"/>
                <a:sym typeface="Verdana Pro"/>
              </a:rPr>
              <a:t>Skal kontingentet opkræves centralt via Vores-DUI og fordeles mellem landsforbund, region og afdeling?</a:t>
            </a:r>
          </a:p>
          <a:p>
            <a:pPr marL="323848" lvl="1" indent="-161924" algn="just">
              <a:lnSpc>
                <a:spcPts val="2099"/>
              </a:lnSpc>
              <a:buFont typeface="Arial"/>
              <a:buChar char="•"/>
            </a:pPr>
            <a:r>
              <a:rPr lang="en-US" sz="1499">
                <a:solidFill>
                  <a:srgbClr val="151311"/>
                </a:solidFill>
                <a:latin typeface="Verdana Pro"/>
                <a:ea typeface="Verdana Pro"/>
                <a:cs typeface="Verdana Pro"/>
                <a:sym typeface="Verdana Pro"/>
              </a:rPr>
              <a:t>Hvilke medlemskategorier giver mest mening i praksis?</a:t>
            </a:r>
          </a:p>
        </p:txBody>
      </p:sp>
      <p:sp>
        <p:nvSpPr>
          <p:cNvPr id="23" name="TextBox 23"/>
          <p:cNvSpPr txBox="1"/>
          <p:nvPr/>
        </p:nvSpPr>
        <p:spPr>
          <a:xfrm>
            <a:off x="419398" y="9759416"/>
            <a:ext cx="1218605"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December 2025</a:t>
            </a:r>
          </a:p>
        </p:txBody>
      </p:sp>
      <p:sp>
        <p:nvSpPr>
          <p:cNvPr id="24" name="TextBox 24"/>
          <p:cNvSpPr txBox="1"/>
          <p:nvPr/>
        </p:nvSpPr>
        <p:spPr>
          <a:xfrm>
            <a:off x="17354845" y="9759416"/>
            <a:ext cx="482203"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Side 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4A59"/>
        </a:solidFill>
        <a:effectLst/>
      </p:bgPr>
    </p:bg>
    <p:spTree>
      <p:nvGrpSpPr>
        <p:cNvPr id="1" name=""/>
        <p:cNvGrpSpPr/>
        <p:nvPr/>
      </p:nvGrpSpPr>
      <p:grpSpPr>
        <a:xfrm>
          <a:off x="0" y="0"/>
          <a:ext cx="0" cy="0"/>
          <a:chOff x="0" y="0"/>
          <a:chExt cx="0" cy="0"/>
        </a:xfrm>
      </p:grpSpPr>
      <p:grpSp>
        <p:nvGrpSpPr>
          <p:cNvPr id="2" name="Group 2"/>
          <p:cNvGrpSpPr/>
          <p:nvPr/>
        </p:nvGrpSpPr>
        <p:grpSpPr>
          <a:xfrm>
            <a:off x="259873" y="248396"/>
            <a:ext cx="17768254" cy="9790207"/>
            <a:chOff x="0" y="0"/>
            <a:chExt cx="4679705" cy="2578491"/>
          </a:xfrm>
        </p:grpSpPr>
        <p:sp>
          <p:nvSpPr>
            <p:cNvPr id="3" name="Freeform 3"/>
            <p:cNvSpPr/>
            <p:nvPr/>
          </p:nvSpPr>
          <p:spPr>
            <a:xfrm>
              <a:off x="0" y="0"/>
              <a:ext cx="4679705" cy="2578491"/>
            </a:xfrm>
            <a:custGeom>
              <a:avLst/>
              <a:gdLst/>
              <a:ahLst/>
              <a:cxnLst/>
              <a:rect l="l" t="t" r="r" b="b"/>
              <a:pathLst>
                <a:path w="4679705" h="2578491">
                  <a:moveTo>
                    <a:pt x="0" y="0"/>
                  </a:moveTo>
                  <a:lnTo>
                    <a:pt x="4679705" y="0"/>
                  </a:lnTo>
                  <a:lnTo>
                    <a:pt x="4679705" y="2578491"/>
                  </a:lnTo>
                  <a:lnTo>
                    <a:pt x="0" y="2578491"/>
                  </a:lnTo>
                  <a:close/>
                </a:path>
              </a:pathLst>
            </a:custGeom>
            <a:solidFill>
              <a:srgbClr val="FFFFFF"/>
            </a:solidFill>
          </p:spPr>
          <p:txBody>
            <a:bodyPr/>
            <a:lstStyle/>
            <a:p>
              <a:endParaRPr lang="da-DK"/>
            </a:p>
          </p:txBody>
        </p:sp>
        <p:sp>
          <p:nvSpPr>
            <p:cNvPr id="4" name="TextBox 4"/>
            <p:cNvSpPr txBox="1"/>
            <p:nvPr/>
          </p:nvSpPr>
          <p:spPr>
            <a:xfrm>
              <a:off x="0" y="-38100"/>
              <a:ext cx="4679705" cy="2616591"/>
            </a:xfrm>
            <a:prstGeom prst="rect">
              <a:avLst/>
            </a:prstGeom>
          </p:spPr>
          <p:txBody>
            <a:bodyPr lIns="50800" tIns="50800" rIns="50800" bIns="50800" rtlCol="0" anchor="ctr"/>
            <a:lstStyle/>
            <a:p>
              <a:pPr algn="ctr">
                <a:lnSpc>
                  <a:spcPts val="2729"/>
                </a:lnSpc>
              </a:pPr>
              <a:endParaRPr/>
            </a:p>
          </p:txBody>
        </p:sp>
      </p:grpSp>
      <p:grpSp>
        <p:nvGrpSpPr>
          <p:cNvPr id="5" name="Group 5"/>
          <p:cNvGrpSpPr/>
          <p:nvPr/>
        </p:nvGrpSpPr>
        <p:grpSpPr>
          <a:xfrm>
            <a:off x="259873" y="248396"/>
            <a:ext cx="17768254" cy="1047797"/>
            <a:chOff x="0" y="0"/>
            <a:chExt cx="4679705" cy="275963"/>
          </a:xfrm>
        </p:grpSpPr>
        <p:sp>
          <p:nvSpPr>
            <p:cNvPr id="6" name="Freeform 6"/>
            <p:cNvSpPr/>
            <p:nvPr/>
          </p:nvSpPr>
          <p:spPr>
            <a:xfrm>
              <a:off x="0" y="0"/>
              <a:ext cx="4679705" cy="275963"/>
            </a:xfrm>
            <a:custGeom>
              <a:avLst/>
              <a:gdLst/>
              <a:ahLst/>
              <a:cxnLst/>
              <a:rect l="l" t="t" r="r" b="b"/>
              <a:pathLst>
                <a:path w="4679705" h="275963">
                  <a:moveTo>
                    <a:pt x="0" y="0"/>
                  </a:moveTo>
                  <a:lnTo>
                    <a:pt x="4679705" y="0"/>
                  </a:lnTo>
                  <a:lnTo>
                    <a:pt x="4679705" y="275963"/>
                  </a:lnTo>
                  <a:lnTo>
                    <a:pt x="0" y="275963"/>
                  </a:lnTo>
                  <a:close/>
                </a:path>
              </a:pathLst>
            </a:custGeom>
            <a:solidFill>
              <a:srgbClr val="F8F1E0"/>
            </a:solidFill>
          </p:spPr>
          <p:txBody>
            <a:bodyPr/>
            <a:lstStyle/>
            <a:p>
              <a:endParaRPr lang="da-DK"/>
            </a:p>
          </p:txBody>
        </p:sp>
        <p:sp>
          <p:nvSpPr>
            <p:cNvPr id="7" name="TextBox 7"/>
            <p:cNvSpPr txBox="1"/>
            <p:nvPr/>
          </p:nvSpPr>
          <p:spPr>
            <a:xfrm>
              <a:off x="0" y="-38100"/>
              <a:ext cx="4679705" cy="314063"/>
            </a:xfrm>
            <a:prstGeom prst="rect">
              <a:avLst/>
            </a:prstGeom>
          </p:spPr>
          <p:txBody>
            <a:bodyPr lIns="50800" tIns="50800" rIns="50800" bIns="50800" rtlCol="0" anchor="ctr"/>
            <a:lstStyle/>
            <a:p>
              <a:pPr algn="ctr">
                <a:lnSpc>
                  <a:spcPts val="2729"/>
                </a:lnSpc>
              </a:pPr>
              <a:endParaRPr/>
            </a:p>
          </p:txBody>
        </p:sp>
      </p:grpSp>
      <p:grpSp>
        <p:nvGrpSpPr>
          <p:cNvPr id="8" name="Group 8"/>
          <p:cNvGrpSpPr/>
          <p:nvPr/>
        </p:nvGrpSpPr>
        <p:grpSpPr>
          <a:xfrm>
            <a:off x="0" y="1296193"/>
            <a:ext cx="18288000" cy="267509"/>
            <a:chOff x="0" y="0"/>
            <a:chExt cx="4816593" cy="70455"/>
          </a:xfrm>
        </p:grpSpPr>
        <p:sp>
          <p:nvSpPr>
            <p:cNvPr id="9" name="Freeform 9"/>
            <p:cNvSpPr/>
            <p:nvPr/>
          </p:nvSpPr>
          <p:spPr>
            <a:xfrm>
              <a:off x="0" y="0"/>
              <a:ext cx="4816592" cy="70455"/>
            </a:xfrm>
            <a:custGeom>
              <a:avLst/>
              <a:gdLst/>
              <a:ahLst/>
              <a:cxnLst/>
              <a:rect l="l" t="t" r="r" b="b"/>
              <a:pathLst>
                <a:path w="4816592" h="70455">
                  <a:moveTo>
                    <a:pt x="0" y="0"/>
                  </a:moveTo>
                  <a:lnTo>
                    <a:pt x="4816592" y="0"/>
                  </a:lnTo>
                  <a:lnTo>
                    <a:pt x="4816592" y="70455"/>
                  </a:lnTo>
                  <a:lnTo>
                    <a:pt x="0" y="70455"/>
                  </a:lnTo>
                  <a:close/>
                </a:path>
              </a:pathLst>
            </a:custGeom>
            <a:solidFill>
              <a:srgbClr val="C2DDF0"/>
            </a:solidFill>
          </p:spPr>
          <p:txBody>
            <a:bodyPr/>
            <a:lstStyle/>
            <a:p>
              <a:endParaRPr lang="da-DK"/>
            </a:p>
          </p:txBody>
        </p:sp>
        <p:sp>
          <p:nvSpPr>
            <p:cNvPr id="10" name="TextBox 10"/>
            <p:cNvSpPr txBox="1"/>
            <p:nvPr/>
          </p:nvSpPr>
          <p:spPr>
            <a:xfrm>
              <a:off x="0" y="-38100"/>
              <a:ext cx="4816593" cy="108555"/>
            </a:xfrm>
            <a:prstGeom prst="rect">
              <a:avLst/>
            </a:prstGeom>
          </p:spPr>
          <p:txBody>
            <a:bodyPr lIns="50800" tIns="50800" rIns="50800" bIns="50800" rtlCol="0" anchor="ctr"/>
            <a:lstStyle/>
            <a:p>
              <a:pPr algn="ctr">
                <a:lnSpc>
                  <a:spcPts val="2729"/>
                </a:lnSpc>
              </a:pPr>
              <a:endParaRPr/>
            </a:p>
          </p:txBody>
        </p:sp>
      </p:grpSp>
      <p:sp>
        <p:nvSpPr>
          <p:cNvPr id="11" name="Freeform 11"/>
          <p:cNvSpPr/>
          <p:nvPr/>
        </p:nvSpPr>
        <p:spPr>
          <a:xfrm>
            <a:off x="7613131" y="342801"/>
            <a:ext cx="3061739" cy="858988"/>
          </a:xfrm>
          <a:custGeom>
            <a:avLst/>
            <a:gdLst/>
            <a:ahLst/>
            <a:cxnLst/>
            <a:rect l="l" t="t" r="r" b="b"/>
            <a:pathLst>
              <a:path w="3061739" h="858988">
                <a:moveTo>
                  <a:pt x="0" y="0"/>
                </a:moveTo>
                <a:lnTo>
                  <a:pt x="3061738" y="0"/>
                </a:lnTo>
                <a:lnTo>
                  <a:pt x="3061738" y="858988"/>
                </a:lnTo>
                <a:lnTo>
                  <a:pt x="0" y="858988"/>
                </a:lnTo>
                <a:lnTo>
                  <a:pt x="0" y="0"/>
                </a:lnTo>
                <a:close/>
              </a:path>
            </a:pathLst>
          </a:custGeom>
          <a:blipFill>
            <a:blip r:embed="rId2"/>
            <a:stretch>
              <a:fillRect l="-5711" t="-22751" r="-4878" b="-20605"/>
            </a:stretch>
          </a:blipFill>
        </p:spPr>
        <p:txBody>
          <a:bodyPr/>
          <a:lstStyle/>
          <a:p>
            <a:endParaRPr lang="da-DK"/>
          </a:p>
        </p:txBody>
      </p:sp>
      <p:grpSp>
        <p:nvGrpSpPr>
          <p:cNvPr id="12" name="Group 12"/>
          <p:cNvGrpSpPr/>
          <p:nvPr/>
        </p:nvGrpSpPr>
        <p:grpSpPr>
          <a:xfrm>
            <a:off x="1519846" y="1819600"/>
            <a:ext cx="12186569" cy="577488"/>
            <a:chOff x="0" y="0"/>
            <a:chExt cx="16248759" cy="769984"/>
          </a:xfrm>
        </p:grpSpPr>
        <p:sp>
          <p:nvSpPr>
            <p:cNvPr id="13" name="TextBox 13"/>
            <p:cNvSpPr txBox="1"/>
            <p:nvPr/>
          </p:nvSpPr>
          <p:spPr>
            <a:xfrm>
              <a:off x="0" y="38917"/>
              <a:ext cx="16248759" cy="644525"/>
            </a:xfrm>
            <a:prstGeom prst="rect">
              <a:avLst/>
            </a:prstGeom>
          </p:spPr>
          <p:txBody>
            <a:bodyPr lIns="0" tIns="0" rIns="0" bIns="0" rtlCol="0" anchor="t">
              <a:spAutoFit/>
            </a:bodyPr>
            <a:lstStyle/>
            <a:p>
              <a:pPr algn="ctr">
                <a:lnSpc>
                  <a:spcPts val="4199"/>
                </a:lnSpc>
              </a:pPr>
              <a:r>
                <a:rPr lang="en-US" sz="2999" b="1">
                  <a:solidFill>
                    <a:srgbClr val="E62A31"/>
                  </a:solidFill>
                  <a:latin typeface="Verdana Pro Bold"/>
                  <a:ea typeface="Verdana Pro Bold"/>
                  <a:cs typeface="Verdana Pro Bold"/>
                  <a:sym typeface="Verdana Pro Bold"/>
                </a:rPr>
                <a:t>Hvem er DUI til for - og hvorfor betyder det noget?</a:t>
              </a:r>
            </a:p>
          </p:txBody>
        </p:sp>
        <p:grpSp>
          <p:nvGrpSpPr>
            <p:cNvPr id="14" name="Group 14"/>
            <p:cNvGrpSpPr/>
            <p:nvPr/>
          </p:nvGrpSpPr>
          <p:grpSpPr>
            <a:xfrm>
              <a:off x="0" y="0"/>
              <a:ext cx="684944" cy="769984"/>
              <a:chOff x="0" y="0"/>
              <a:chExt cx="113077" cy="127117"/>
            </a:xfrm>
          </p:grpSpPr>
          <p:sp>
            <p:nvSpPr>
              <p:cNvPr id="15" name="Freeform 15"/>
              <p:cNvSpPr/>
              <p:nvPr/>
            </p:nvSpPr>
            <p:spPr>
              <a:xfrm>
                <a:off x="0" y="0"/>
                <a:ext cx="113077" cy="127117"/>
              </a:xfrm>
              <a:custGeom>
                <a:avLst/>
                <a:gdLst/>
                <a:ahLst/>
                <a:cxnLst/>
                <a:rect l="l" t="t" r="r" b="b"/>
                <a:pathLst>
                  <a:path w="113077" h="127117">
                    <a:moveTo>
                      <a:pt x="56539" y="0"/>
                    </a:moveTo>
                    <a:lnTo>
                      <a:pt x="56539" y="0"/>
                    </a:lnTo>
                    <a:cubicBezTo>
                      <a:pt x="87764" y="0"/>
                      <a:pt x="113077" y="25313"/>
                      <a:pt x="113077" y="56539"/>
                    </a:cubicBezTo>
                    <a:lnTo>
                      <a:pt x="113077" y="70578"/>
                    </a:lnTo>
                    <a:cubicBezTo>
                      <a:pt x="113077" y="85573"/>
                      <a:pt x="107121" y="99954"/>
                      <a:pt x="96518" y="110557"/>
                    </a:cubicBezTo>
                    <a:cubicBezTo>
                      <a:pt x="85915" y="121160"/>
                      <a:pt x="71534" y="127117"/>
                      <a:pt x="56539" y="127117"/>
                    </a:cubicBezTo>
                    <a:lnTo>
                      <a:pt x="56539" y="127117"/>
                    </a:lnTo>
                    <a:cubicBezTo>
                      <a:pt x="25313" y="127117"/>
                      <a:pt x="0" y="101803"/>
                      <a:pt x="0" y="70578"/>
                    </a:cubicBezTo>
                    <a:lnTo>
                      <a:pt x="0" y="56539"/>
                    </a:lnTo>
                    <a:cubicBezTo>
                      <a:pt x="0" y="41544"/>
                      <a:pt x="5957" y="27163"/>
                      <a:pt x="16560" y="16560"/>
                    </a:cubicBezTo>
                    <a:cubicBezTo>
                      <a:pt x="27163" y="5957"/>
                      <a:pt x="41544" y="0"/>
                      <a:pt x="56539" y="0"/>
                    </a:cubicBezTo>
                    <a:close/>
                  </a:path>
                </a:pathLst>
              </a:custGeom>
              <a:solidFill>
                <a:srgbClr val="000000">
                  <a:alpha val="0"/>
                </a:srgbClr>
              </a:solidFill>
              <a:ln w="38100" cap="rnd">
                <a:solidFill>
                  <a:srgbClr val="E62A31"/>
                </a:solidFill>
                <a:prstDash val="solid"/>
                <a:round/>
              </a:ln>
            </p:spPr>
            <p:txBody>
              <a:bodyPr/>
              <a:lstStyle/>
              <a:p>
                <a:endParaRPr lang="da-DK"/>
              </a:p>
            </p:txBody>
          </p:sp>
          <p:sp>
            <p:nvSpPr>
              <p:cNvPr id="16" name="TextBox 16"/>
              <p:cNvSpPr txBox="1"/>
              <p:nvPr/>
            </p:nvSpPr>
            <p:spPr>
              <a:xfrm>
                <a:off x="0" y="-38100"/>
                <a:ext cx="113077" cy="165217"/>
              </a:xfrm>
              <a:prstGeom prst="rect">
                <a:avLst/>
              </a:prstGeom>
            </p:spPr>
            <p:txBody>
              <a:bodyPr lIns="50800" tIns="50800" rIns="50800" bIns="50800" rtlCol="0" anchor="ctr"/>
              <a:lstStyle/>
              <a:p>
                <a:pPr algn="ctr">
                  <a:lnSpc>
                    <a:spcPts val="2729"/>
                  </a:lnSpc>
                </a:pPr>
                <a:endParaRPr/>
              </a:p>
            </p:txBody>
          </p:sp>
        </p:grpSp>
        <p:sp>
          <p:nvSpPr>
            <p:cNvPr id="17" name="TextBox 17"/>
            <p:cNvSpPr txBox="1"/>
            <p:nvPr/>
          </p:nvSpPr>
          <p:spPr>
            <a:xfrm>
              <a:off x="85931" y="106295"/>
              <a:ext cx="513082" cy="519294"/>
            </a:xfrm>
            <a:prstGeom prst="rect">
              <a:avLst/>
            </a:prstGeom>
          </p:spPr>
          <p:txBody>
            <a:bodyPr lIns="0" tIns="0" rIns="0" bIns="0" rtlCol="0" anchor="t">
              <a:spAutoFit/>
            </a:bodyPr>
            <a:lstStyle/>
            <a:p>
              <a:pPr algn="ctr">
                <a:lnSpc>
                  <a:spcPts val="3350"/>
                </a:lnSpc>
              </a:pPr>
              <a:r>
                <a:rPr lang="en-US" sz="2393" b="1">
                  <a:solidFill>
                    <a:srgbClr val="E62A31"/>
                  </a:solidFill>
                  <a:latin typeface="Verdana Pro Bold"/>
                  <a:ea typeface="Verdana Pro Bold"/>
                  <a:cs typeface="Verdana Pro Bold"/>
                  <a:sym typeface="Verdana Pro Bold"/>
                </a:rPr>
                <a:t>3</a:t>
              </a:r>
            </a:p>
          </p:txBody>
        </p:sp>
      </p:grpSp>
      <p:sp>
        <p:nvSpPr>
          <p:cNvPr id="18" name="Freeform 18"/>
          <p:cNvSpPr/>
          <p:nvPr/>
        </p:nvSpPr>
        <p:spPr>
          <a:xfrm>
            <a:off x="11211571" y="5587495"/>
            <a:ext cx="3855440" cy="4333497"/>
          </a:xfrm>
          <a:custGeom>
            <a:avLst/>
            <a:gdLst/>
            <a:ahLst/>
            <a:cxnLst/>
            <a:rect l="l" t="t" r="r" b="b"/>
            <a:pathLst>
              <a:path w="3855440" h="4333497">
                <a:moveTo>
                  <a:pt x="0" y="0"/>
                </a:moveTo>
                <a:lnTo>
                  <a:pt x="3855440" y="0"/>
                </a:lnTo>
                <a:lnTo>
                  <a:pt x="3855440" y="4333496"/>
                </a:lnTo>
                <a:lnTo>
                  <a:pt x="0" y="4333496"/>
                </a:lnTo>
                <a:lnTo>
                  <a:pt x="0" y="0"/>
                </a:lnTo>
                <a:close/>
              </a:path>
            </a:pathLst>
          </a:custGeom>
          <a:blipFill>
            <a:blip r:embed="rId3"/>
            <a:stretch>
              <a:fillRect/>
            </a:stretch>
          </a:blipFill>
        </p:spPr>
        <p:txBody>
          <a:bodyPr/>
          <a:lstStyle/>
          <a:p>
            <a:endParaRPr lang="da-DK"/>
          </a:p>
        </p:txBody>
      </p:sp>
      <p:sp>
        <p:nvSpPr>
          <p:cNvPr id="19" name="TextBox 19"/>
          <p:cNvSpPr txBox="1"/>
          <p:nvPr/>
        </p:nvSpPr>
        <p:spPr>
          <a:xfrm>
            <a:off x="1501872" y="2901913"/>
            <a:ext cx="11637420" cy="3581400"/>
          </a:xfrm>
          <a:prstGeom prst="rect">
            <a:avLst/>
          </a:prstGeom>
        </p:spPr>
        <p:txBody>
          <a:bodyPr lIns="0" tIns="0" rIns="0" bIns="0" rtlCol="0" anchor="t">
            <a:spAutoFit/>
          </a:bodyPr>
          <a:lstStyle/>
          <a:p>
            <a:pPr algn="l">
              <a:lnSpc>
                <a:spcPts val="2099"/>
              </a:lnSpc>
            </a:pPr>
            <a:r>
              <a:rPr lang="en-US" sz="1499">
                <a:solidFill>
                  <a:srgbClr val="151311"/>
                </a:solidFill>
                <a:latin typeface="Verdana Pro"/>
                <a:ea typeface="Verdana Pro"/>
                <a:cs typeface="Verdana Pro"/>
                <a:sym typeface="Verdana Pro"/>
              </a:rPr>
              <a:t>Hele arbejdet bygger på den målgruppeanalyse, som HB har arbejdet med i 2025.</a:t>
            </a:r>
          </a:p>
          <a:p>
            <a:pPr algn="l">
              <a:lnSpc>
                <a:spcPts val="2099"/>
              </a:lnSpc>
            </a:pPr>
            <a:endParaRPr lang="en-US" sz="1499">
              <a:solidFill>
                <a:srgbClr val="151311"/>
              </a:solidFill>
              <a:latin typeface="Verdana Pro"/>
              <a:ea typeface="Verdana Pro"/>
              <a:cs typeface="Verdana Pro"/>
              <a:sym typeface="Verdana Pro"/>
            </a:endParaRPr>
          </a:p>
          <a:p>
            <a:pPr algn="l">
              <a:lnSpc>
                <a:spcPts val="2099"/>
              </a:lnSpc>
            </a:pPr>
            <a:endParaRPr lang="en-US" sz="1499">
              <a:solidFill>
                <a:srgbClr val="151311"/>
              </a:solidFill>
              <a:latin typeface="Verdana Pro"/>
              <a:ea typeface="Verdana Pro"/>
              <a:cs typeface="Verdana Pro"/>
              <a:sym typeface="Verdana Pro"/>
            </a:endParaRPr>
          </a:p>
          <a:p>
            <a:pPr algn="l">
              <a:lnSpc>
                <a:spcPts val="2099"/>
              </a:lnSpc>
            </a:pPr>
            <a:r>
              <a:rPr lang="en-US" sz="1499">
                <a:solidFill>
                  <a:srgbClr val="151311"/>
                </a:solidFill>
                <a:latin typeface="Verdana Pro"/>
                <a:ea typeface="Verdana Pro"/>
                <a:cs typeface="Verdana Pro"/>
                <a:sym typeface="Verdana Pro"/>
              </a:rPr>
              <a:t>Vores primære målgruppe er børnefamilier fra arbejderklassen, ofte bosat i almene boligområder.</a:t>
            </a:r>
          </a:p>
          <a:p>
            <a:pPr algn="l">
              <a:lnSpc>
                <a:spcPts val="2099"/>
              </a:lnSpc>
            </a:pPr>
            <a:r>
              <a:rPr lang="en-US" sz="1499">
                <a:solidFill>
                  <a:srgbClr val="151311"/>
                </a:solidFill>
                <a:latin typeface="Verdana Pro"/>
                <a:ea typeface="Verdana Pro"/>
                <a:cs typeface="Verdana Pro"/>
                <a:sym typeface="Verdana Pro"/>
              </a:rPr>
              <a:t>De er handlingsmennesker, fællesskabsorienterede og motiveres af tryghed, traditioner og børnenes trivsel.</a:t>
            </a:r>
          </a:p>
          <a:p>
            <a:pPr algn="l">
              <a:lnSpc>
                <a:spcPts val="2099"/>
              </a:lnSpc>
            </a:pPr>
            <a:endParaRPr lang="en-US" sz="1499">
              <a:solidFill>
                <a:srgbClr val="151311"/>
              </a:solidFill>
              <a:latin typeface="Verdana Pro"/>
              <a:ea typeface="Verdana Pro"/>
              <a:cs typeface="Verdana Pro"/>
              <a:sym typeface="Verdana Pro"/>
            </a:endParaRPr>
          </a:p>
          <a:p>
            <a:pPr algn="l">
              <a:lnSpc>
                <a:spcPts val="2099"/>
              </a:lnSpc>
            </a:pPr>
            <a:endParaRPr lang="en-US" sz="1499">
              <a:solidFill>
                <a:srgbClr val="151311"/>
              </a:solidFill>
              <a:latin typeface="Verdana Pro"/>
              <a:ea typeface="Verdana Pro"/>
              <a:cs typeface="Verdana Pro"/>
              <a:sym typeface="Verdana Pro"/>
            </a:endParaRPr>
          </a:p>
          <a:p>
            <a:pPr algn="l">
              <a:lnSpc>
                <a:spcPts val="2099"/>
              </a:lnSpc>
            </a:pPr>
            <a:r>
              <a:rPr lang="en-US" sz="1499">
                <a:solidFill>
                  <a:srgbClr val="151311"/>
                </a:solidFill>
                <a:latin typeface="Verdana Pro"/>
                <a:ea typeface="Verdana Pro"/>
                <a:cs typeface="Verdana Pro"/>
                <a:sym typeface="Verdana Pro"/>
              </a:rPr>
              <a:t>De frivillige – ofte forældre og tidligere medlemmer – bærer organisationen. De vil gerne have enkelhed, mindre administration og tydelig støtte.</a:t>
            </a:r>
          </a:p>
          <a:p>
            <a:pPr algn="l">
              <a:lnSpc>
                <a:spcPts val="2099"/>
              </a:lnSpc>
            </a:pPr>
            <a:endParaRPr lang="en-US" sz="1499">
              <a:solidFill>
                <a:srgbClr val="151311"/>
              </a:solidFill>
              <a:latin typeface="Verdana Pro"/>
              <a:ea typeface="Verdana Pro"/>
              <a:cs typeface="Verdana Pro"/>
              <a:sym typeface="Verdana Pro"/>
            </a:endParaRPr>
          </a:p>
          <a:p>
            <a:pPr algn="l">
              <a:lnSpc>
                <a:spcPts val="2099"/>
              </a:lnSpc>
            </a:pPr>
            <a:endParaRPr lang="en-US" sz="1499">
              <a:solidFill>
                <a:srgbClr val="151311"/>
              </a:solidFill>
              <a:latin typeface="Verdana Pro"/>
              <a:ea typeface="Verdana Pro"/>
              <a:cs typeface="Verdana Pro"/>
              <a:sym typeface="Verdana Pro"/>
            </a:endParaRPr>
          </a:p>
          <a:p>
            <a:pPr algn="l">
              <a:lnSpc>
                <a:spcPts val="2099"/>
              </a:lnSpc>
            </a:pPr>
            <a:r>
              <a:rPr lang="en-US" sz="1499" b="1">
                <a:solidFill>
                  <a:srgbClr val="151311"/>
                </a:solidFill>
                <a:latin typeface="Verdana Pro Bold"/>
                <a:ea typeface="Verdana Pro Bold"/>
                <a:cs typeface="Verdana Pro Bold"/>
                <a:sym typeface="Verdana Pro Bold"/>
              </a:rPr>
              <a:t>Kort sagt:</a:t>
            </a:r>
          </a:p>
          <a:p>
            <a:pPr algn="l">
              <a:lnSpc>
                <a:spcPts val="2099"/>
              </a:lnSpc>
            </a:pPr>
            <a:r>
              <a:rPr lang="en-US" sz="1499">
                <a:solidFill>
                  <a:srgbClr val="151311"/>
                </a:solidFill>
                <a:latin typeface="Verdana Pro"/>
                <a:ea typeface="Verdana Pro"/>
                <a:cs typeface="Verdana Pro"/>
                <a:sym typeface="Verdana Pro"/>
              </a:rPr>
              <a:t> DUI’s struktur skal passe til virkeligheden – og støtte de mennesker, der faktisk får tingene til at ske.</a:t>
            </a:r>
          </a:p>
          <a:p>
            <a:pPr algn="l">
              <a:lnSpc>
                <a:spcPts val="2099"/>
              </a:lnSpc>
            </a:pPr>
            <a:endParaRPr lang="en-US" sz="1499">
              <a:solidFill>
                <a:srgbClr val="151311"/>
              </a:solidFill>
              <a:latin typeface="Verdana Pro"/>
              <a:ea typeface="Verdana Pro"/>
              <a:cs typeface="Verdana Pro"/>
              <a:sym typeface="Verdana Pro"/>
            </a:endParaRPr>
          </a:p>
        </p:txBody>
      </p:sp>
      <p:sp>
        <p:nvSpPr>
          <p:cNvPr id="20" name="Freeform 20"/>
          <p:cNvSpPr/>
          <p:nvPr/>
        </p:nvSpPr>
        <p:spPr>
          <a:xfrm>
            <a:off x="14175437" y="6262909"/>
            <a:ext cx="3646390" cy="3775694"/>
          </a:xfrm>
          <a:custGeom>
            <a:avLst/>
            <a:gdLst/>
            <a:ahLst/>
            <a:cxnLst/>
            <a:rect l="l" t="t" r="r" b="b"/>
            <a:pathLst>
              <a:path w="3646390" h="3775694">
                <a:moveTo>
                  <a:pt x="0" y="0"/>
                </a:moveTo>
                <a:lnTo>
                  <a:pt x="3646390" y="0"/>
                </a:lnTo>
                <a:lnTo>
                  <a:pt x="3646390" y="3775695"/>
                </a:lnTo>
                <a:lnTo>
                  <a:pt x="0" y="3775695"/>
                </a:lnTo>
                <a:lnTo>
                  <a:pt x="0" y="0"/>
                </a:lnTo>
                <a:close/>
              </a:path>
            </a:pathLst>
          </a:custGeom>
          <a:blipFill>
            <a:blip r:embed="rId4"/>
            <a:stretch>
              <a:fillRect/>
            </a:stretch>
          </a:blipFill>
        </p:spPr>
        <p:txBody>
          <a:bodyPr/>
          <a:lstStyle/>
          <a:p>
            <a:endParaRPr lang="da-DK"/>
          </a:p>
        </p:txBody>
      </p:sp>
      <p:sp>
        <p:nvSpPr>
          <p:cNvPr id="21" name="TextBox 21"/>
          <p:cNvSpPr txBox="1"/>
          <p:nvPr/>
        </p:nvSpPr>
        <p:spPr>
          <a:xfrm>
            <a:off x="419398" y="9759416"/>
            <a:ext cx="1218605"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December 2025</a:t>
            </a:r>
          </a:p>
        </p:txBody>
      </p:sp>
      <p:sp>
        <p:nvSpPr>
          <p:cNvPr id="22" name="TextBox 22"/>
          <p:cNvSpPr txBox="1"/>
          <p:nvPr/>
        </p:nvSpPr>
        <p:spPr>
          <a:xfrm>
            <a:off x="17354845" y="9759416"/>
            <a:ext cx="482203" cy="198120"/>
          </a:xfrm>
          <a:prstGeom prst="rect">
            <a:avLst/>
          </a:prstGeom>
        </p:spPr>
        <p:txBody>
          <a:bodyPr lIns="0" tIns="0" rIns="0" bIns="0" rtlCol="0" anchor="t">
            <a:spAutoFit/>
          </a:bodyPr>
          <a:lstStyle/>
          <a:p>
            <a:pPr algn="ctr">
              <a:lnSpc>
                <a:spcPts val="1679"/>
              </a:lnSpc>
            </a:pPr>
            <a:r>
              <a:rPr lang="en-US" sz="1200">
                <a:solidFill>
                  <a:srgbClr val="000000"/>
                </a:solidFill>
                <a:latin typeface="Verdana Pro"/>
                <a:ea typeface="Verdana Pro"/>
                <a:cs typeface="Verdana Pro"/>
                <a:sym typeface="Verdana Pro"/>
              </a:rPr>
              <a:t>Side 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2823</Words>
  <Application>Microsoft Office PowerPoint</Application>
  <PresentationFormat>Brugerdefineret</PresentationFormat>
  <Paragraphs>321</Paragraphs>
  <Slides>17</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17</vt:i4>
      </vt:variant>
    </vt:vector>
  </HeadingPairs>
  <TitlesOfParts>
    <vt:vector size="24" baseType="lpstr">
      <vt:lpstr>Verdana Pro</vt:lpstr>
      <vt:lpstr>Verdana Pro Bold</vt:lpstr>
      <vt:lpstr>Calibri</vt:lpstr>
      <vt:lpstr>Verdana Pro Italics</vt:lpstr>
      <vt:lpstr>Arial</vt:lpstr>
      <vt:lpstr>Verdana Pro Bold Italics</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SAMMEN OM FREMTIDEN - generation for generation</dc:title>
  <cp:lastModifiedBy>Joachim Lærke Lyager</cp:lastModifiedBy>
  <cp:revision>3</cp:revision>
  <dcterms:created xsi:type="dcterms:W3CDTF">2006-08-16T00:00:00Z</dcterms:created>
  <dcterms:modified xsi:type="dcterms:W3CDTF">2026-01-05T10:29:22Z</dcterms:modified>
  <dc:identifier>DAG714NO2nM</dc:identifier>
</cp:coreProperties>
</file>